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42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6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71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86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31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816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660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967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536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763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45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EE4F63-2A87-4150-9FEF-B2A9CA626260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BCEDCD-AAB4-4C81-9D38-FE50878C4018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0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7.svg"/><Relationship Id="rId5" Type="http://schemas.openxmlformats.org/officeDocument/2006/relationships/image" Target="../media/image39.pn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3" Type="http://schemas.openxmlformats.org/officeDocument/2006/relationships/image" Target="../media/image47.jpg"/><Relationship Id="rId7" Type="http://schemas.openxmlformats.org/officeDocument/2006/relationships/image" Target="../media/image50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8.svg"/><Relationship Id="rId5" Type="http://schemas.openxmlformats.org/officeDocument/2006/relationships/image" Target="../media/image49.png"/><Relationship Id="rId4" Type="http://schemas.openxmlformats.org/officeDocument/2006/relationships/image" Target="../media/image4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5.svg"/><Relationship Id="rId5" Type="http://schemas.openxmlformats.org/officeDocument/2006/relationships/image" Target="../media/image54.png"/><Relationship Id="rId4" Type="http://schemas.openxmlformats.org/officeDocument/2006/relationships/image" Target="../media/image5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in.kayleighrosee.com/soccer-worksheets-for-kids-maze-2/" TargetMode="External"/><Relationship Id="rId3" Type="http://schemas.openxmlformats.org/officeDocument/2006/relationships/hyperlink" Target="https://babetko.rodinka.sk/skolkari/skolkari/cvicenie-s-riekankou-pre-3-4-rocne-deti/" TargetMode="External"/><Relationship Id="rId7" Type="http://schemas.openxmlformats.org/officeDocument/2006/relationships/hyperlink" Target="https://sk.wikipedia.org/wiki/Fitnes" TargetMode="External"/><Relationship Id="rId2" Type="http://schemas.openxmlformats.org/officeDocument/2006/relationships/hyperlink" Target="https://uzitocna.pravda.sk/skola/clanok/19326-ako-funguju-kosti-a-svaly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zzz.sk/clanok/11925-pilates-dostante-sa-za-10-minut-do-formy" TargetMode="External"/><Relationship Id="rId5" Type="http://schemas.openxmlformats.org/officeDocument/2006/relationships/hyperlink" Target="https://sk.wikipedia.org/wiki/Aerobik" TargetMode="External"/><Relationship Id="rId4" Type="http://schemas.openxmlformats.org/officeDocument/2006/relationships/hyperlink" Target="https://www.unidc.sk/typ-kurzu/zumb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2.svg"/><Relationship Id="rId3" Type="http://schemas.openxmlformats.org/officeDocument/2006/relationships/image" Target="../media/image21.jpeg"/><Relationship Id="rId7" Type="http://schemas.openxmlformats.org/officeDocument/2006/relationships/image" Target="../media/image26.svg"/><Relationship Id="rId12" Type="http://schemas.openxmlformats.org/officeDocument/2006/relationships/image" Target="../media/image27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30.svg"/><Relationship Id="rId5" Type="http://schemas.openxmlformats.org/officeDocument/2006/relationships/image" Target="../media/image23.jpeg"/><Relationship Id="rId15" Type="http://schemas.openxmlformats.org/officeDocument/2006/relationships/image" Target="../media/image34.svg"/><Relationship Id="rId10" Type="http://schemas.openxmlformats.org/officeDocument/2006/relationships/image" Target="../media/image26.png"/><Relationship Id="rId4" Type="http://schemas.openxmlformats.org/officeDocument/2006/relationships/image" Target="../media/image22.jpg"/><Relationship Id="rId9" Type="http://schemas.openxmlformats.org/officeDocument/2006/relationships/image" Target="../media/image28.svg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1.jp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xmlns="" id="{306E9B68-0BC6-4269-93EA-F99873D6D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xmlns="" id="{A317E250-9F32-4E3C-9DCD-DAD1D760B1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25AB9F-1F0E-482B-BED7-55C1E905B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40080"/>
            <a:ext cx="3659246" cy="2926080"/>
          </a:xfrm>
        </p:spPr>
        <p:txBody>
          <a:bodyPr>
            <a:normAutofit/>
          </a:bodyPr>
          <a:lstStyle/>
          <a:p>
            <a:r>
              <a:rPr lang="sk-SK" sz="4400" dirty="0">
                <a:solidFill>
                  <a:srgbClr val="FFFFFF"/>
                </a:solidFill>
              </a:rPr>
              <a:t>Telovýchovné chvíľky vo </a:t>
            </a:r>
            <a:br>
              <a:rPr lang="sk-SK" sz="4400" dirty="0">
                <a:solidFill>
                  <a:srgbClr val="FFFFFF"/>
                </a:solidFill>
              </a:rPr>
            </a:br>
            <a:r>
              <a:rPr lang="sk-SK" sz="4400" dirty="0">
                <a:solidFill>
                  <a:srgbClr val="FFFFFF"/>
                </a:solidFill>
              </a:rPr>
              <a:t>voľnom čase – zdravie a pohyb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5CCAD4A-209C-49AC-BDFA-849F68814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578087"/>
            <a:ext cx="3659246" cy="1554480"/>
          </a:xfrm>
        </p:spPr>
        <p:txBody>
          <a:bodyPr>
            <a:normAutofit/>
          </a:bodyPr>
          <a:lstStyle/>
          <a:p>
            <a:r>
              <a:rPr lang="sk-SK" sz="1500" dirty="0">
                <a:solidFill>
                  <a:srgbClr val="FFFFFF"/>
                </a:solidFill>
              </a:rPr>
              <a:t>Miriam </a:t>
            </a:r>
            <a:r>
              <a:rPr lang="sk-SK" sz="1500" dirty="0" err="1">
                <a:solidFill>
                  <a:srgbClr val="FFFFFF"/>
                </a:solidFill>
              </a:rPr>
              <a:t>danielová</a:t>
            </a:r>
            <a:endParaRPr lang="sk-SK" sz="1500" dirty="0">
              <a:solidFill>
                <a:srgbClr val="FFFFFF"/>
              </a:solidFill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xmlns="" id="{8A8BBF8A-9A44-4296-AFC9-E0DFC5DD2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xmlns="" id="{75037A91-DF26-483E-9194-17B06E4501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5290" y="321732"/>
            <a:ext cx="3654966" cy="367484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AB36A840-05F8-4902-B728-DD0B9D3B6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65" y="699049"/>
            <a:ext cx="3328416" cy="2920214"/>
          </a:xfrm>
          <a:prstGeom prst="rect">
            <a:avLst/>
          </a:prstGeom>
        </p:spPr>
      </p:pic>
      <p:sp>
        <p:nvSpPr>
          <p:cNvPr id="28" name="Rectangle 19">
            <a:extLst>
              <a:ext uri="{FF2B5EF4-FFF2-40B4-BE49-F238E27FC236}">
                <a16:creationId xmlns:a16="http://schemas.microsoft.com/office/drawing/2014/main" xmlns="" id="{6922D357-9748-4CB7-835C-5126C61FF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78534" y="321732"/>
            <a:ext cx="3088456" cy="2108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BFA1AD7-F253-4EEF-82D4-B68C2805D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5290" y="4157448"/>
            <a:ext cx="3654966" cy="23026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5D72C32-AE4E-4518-ACD5-077BF85511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8288" y="2617577"/>
            <a:ext cx="3068701" cy="380911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ok 6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A74DDE8C-710E-4508-92A6-C02EED2C7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658" y="2780204"/>
            <a:ext cx="2477959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3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0D46F9-DD90-4048-B3BF-00688305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sk-SK" dirty="0"/>
              <a:t>A čo tak, zacvičiť si?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5B13F0B-82E2-46C9-BEB0-2C0322F1B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sk-SK" sz="1900" b="1"/>
              <a:t>Už polhodina denne prináša množstvo pozitív:</a:t>
            </a:r>
            <a:endParaRPr lang="sk-SK" sz="1900"/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zlepšujú cirkuláciu krvi v tele,   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zvyšuje sa schopnosť využívať kyslík a prekysličíme si organizmus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zlepší sa koordinácia pohybov a motorika,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prispieva k psychickej pohode a zlepšuje celkovú kvalitu života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znižuje a odbúrava stres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prospieva kĺbom a najmä svalom a teda celkovej kondícii.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1900"/>
              <a:t>udržať správnu hmotnosť</a:t>
            </a:r>
          </a:p>
          <a:p>
            <a:endParaRPr lang="sk-SK" sz="1900"/>
          </a:p>
        </p:txBody>
      </p:sp>
      <p:pic>
        <p:nvPicPr>
          <p:cNvPr id="5" name="Obrázok 4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035641CC-D695-415E-9C83-E9EE0B657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689" y="1916318"/>
            <a:ext cx="2540871" cy="347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0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A2B7CDEB-5CB6-4CD7-A878-C8D41F72E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7E1CCD8-0D33-4ABA-932F-523A57336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C3CE3642-C95C-4498-82FE-58F4A5B74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1A1C6406-8520-4CCB-B38F-6D4DAC19EC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D2893A1F-D5D8-4034-A28F-4D8F18C46B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5902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31351C-B0F0-4609-9FBD-C9E6643A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516835"/>
            <a:ext cx="3735502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Zumba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FE8EFF8-10A9-4D9C-9B91-EF4FE933F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2371" y="2653800"/>
            <a:ext cx="3735500" cy="3335519"/>
          </a:xfrm>
        </p:spPr>
        <p:txBody>
          <a:bodyPr vert="horz" lIns="0" tIns="45720" rIns="0" bIns="45720" rtlCol="0">
            <a:normAutofit lnSpcReduction="10000"/>
          </a:bodyPr>
          <a:lstStyle/>
          <a:p>
            <a:r>
              <a:rPr lang="en-US" sz="2800" dirty="0"/>
              <a:t>Zumba je </a:t>
            </a:r>
            <a:r>
              <a:rPr lang="en-US" sz="2800" dirty="0" err="1"/>
              <a:t>zábavné</a:t>
            </a:r>
            <a:r>
              <a:rPr lang="en-US" sz="2800" dirty="0"/>
              <a:t> </a:t>
            </a:r>
            <a:r>
              <a:rPr lang="en-US" sz="2800" dirty="0" err="1"/>
              <a:t>cvičenie</a:t>
            </a:r>
            <a:r>
              <a:rPr lang="en-US" sz="2800" dirty="0"/>
              <a:t>. </a:t>
            </a:r>
            <a:r>
              <a:rPr lang="en-US" sz="2800" dirty="0" err="1"/>
              <a:t>Zahŕňa</a:t>
            </a:r>
            <a:r>
              <a:rPr lang="en-US" sz="2800" dirty="0"/>
              <a:t> </a:t>
            </a:r>
            <a:r>
              <a:rPr lang="en-US" sz="2800" dirty="0" err="1"/>
              <a:t>kroky</a:t>
            </a:r>
            <a:r>
              <a:rPr lang="en-US" sz="2800" dirty="0"/>
              <a:t> </a:t>
            </a:r>
            <a:r>
              <a:rPr lang="en-US" sz="2800" dirty="0" err="1"/>
              <a:t>latinskoamerických</a:t>
            </a:r>
            <a:r>
              <a:rPr lang="en-US" sz="2800" dirty="0"/>
              <a:t> </a:t>
            </a:r>
            <a:r>
              <a:rPr lang="en-US" sz="2800" dirty="0" err="1"/>
              <a:t>tancov</a:t>
            </a:r>
            <a:r>
              <a:rPr lang="en-US" sz="2800" dirty="0"/>
              <a:t>, </a:t>
            </a:r>
            <a:r>
              <a:rPr lang="en-US" sz="2800" dirty="0" err="1"/>
              <a:t>aerobiku</a:t>
            </a:r>
            <a:r>
              <a:rPr lang="en-US" sz="2800" dirty="0"/>
              <a:t>, </a:t>
            </a:r>
            <a:r>
              <a:rPr lang="en-US" sz="2800" dirty="0" err="1"/>
              <a:t>bojové</a:t>
            </a:r>
            <a:r>
              <a:rPr lang="en-US" sz="2800" dirty="0"/>
              <a:t> </a:t>
            </a:r>
            <a:r>
              <a:rPr lang="en-US" sz="2800" dirty="0" err="1"/>
              <a:t>umenie</a:t>
            </a:r>
            <a:r>
              <a:rPr lang="en-US" sz="2800" dirty="0"/>
              <a:t> a </a:t>
            </a:r>
            <a:r>
              <a:rPr lang="en-US" sz="2800" dirty="0" err="1"/>
              <a:t>brušný</a:t>
            </a:r>
            <a:r>
              <a:rPr lang="en-US" sz="2800" dirty="0"/>
              <a:t> </a:t>
            </a:r>
            <a:r>
              <a:rPr lang="en-US" sz="2800" dirty="0" err="1"/>
              <a:t>tanec</a:t>
            </a:r>
            <a:r>
              <a:rPr lang="en-US" sz="2800" dirty="0"/>
              <a:t>. </a:t>
            </a:r>
            <a:r>
              <a:rPr lang="en-US" sz="2800" dirty="0" err="1"/>
              <a:t>Zbaví</a:t>
            </a:r>
            <a:r>
              <a:rPr lang="en-US" sz="2800" dirty="0"/>
              <a:t> </a:t>
            </a:r>
            <a:r>
              <a:rPr lang="en-US" sz="2800" dirty="0" err="1"/>
              <a:t>stresu</a:t>
            </a:r>
            <a:r>
              <a:rPr lang="en-US" sz="2800" dirty="0"/>
              <a:t> a </a:t>
            </a:r>
            <a:r>
              <a:rPr lang="en-US" sz="2800" dirty="0" err="1"/>
              <a:t>zlepší</a:t>
            </a:r>
            <a:r>
              <a:rPr lang="en-US" sz="2800" dirty="0"/>
              <a:t> </a:t>
            </a:r>
            <a:r>
              <a:rPr lang="en-US" sz="2800" dirty="0" err="1"/>
              <a:t>náladu</a:t>
            </a:r>
            <a:r>
              <a:rPr lang="en-US" sz="2800" dirty="0"/>
              <a:t>. </a:t>
            </a:r>
            <a:r>
              <a:rPr lang="en-US" sz="2800" dirty="0" err="1"/>
              <a:t>Zároveň</a:t>
            </a:r>
            <a:r>
              <a:rPr lang="en-US" sz="2800" dirty="0"/>
              <a:t> </a:t>
            </a:r>
            <a:r>
              <a:rPr lang="en-US" sz="2800" dirty="0" err="1"/>
              <a:t>slúži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budovanie</a:t>
            </a:r>
            <a:r>
              <a:rPr lang="en-US" sz="2800" dirty="0"/>
              <a:t> </a:t>
            </a:r>
            <a:r>
              <a:rPr lang="en-US" sz="2800" dirty="0" err="1"/>
              <a:t>svalov</a:t>
            </a:r>
            <a:r>
              <a:rPr lang="en-US" sz="2800" dirty="0"/>
              <a:t> a </a:t>
            </a:r>
            <a:r>
              <a:rPr lang="en-US" sz="2800" dirty="0" err="1"/>
              <a:t>formovanie</a:t>
            </a:r>
            <a:r>
              <a:rPr lang="en-US" sz="2800" dirty="0"/>
              <a:t> </a:t>
            </a:r>
            <a:r>
              <a:rPr lang="en-US" sz="2800" dirty="0" err="1"/>
              <a:t>postavy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A108754F-0BAB-43E5-8CCC-828C2FC9B2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0679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Obrázok 7" descr="Obrázok, na ktorom je držiaci, dievča, stojaci, mladé&#10;&#10;Automaticky generovaný popis">
            <a:extLst>
              <a:ext uri="{FF2B5EF4-FFF2-40B4-BE49-F238E27FC236}">
                <a16:creationId xmlns:a16="http://schemas.microsoft.com/office/drawing/2014/main" xmlns="" id="{CF7BCE99-9808-420D-B33A-3944D76193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6092"/>
          <a:stretch/>
        </p:blipFill>
        <p:spPr>
          <a:xfrm>
            <a:off x="4812161" y="-2655"/>
            <a:ext cx="3606643" cy="3358597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6FBFE7E1-0D9B-4B97-B754-C685448793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76279" y="0"/>
            <a:ext cx="3610035" cy="3355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jekt pre obsah 5" descr="Obrázok, na ktorom je podlaha, šport, vnútri, skupina&#10;&#10;Automaticky generovaný popis">
            <a:extLst>
              <a:ext uri="{FF2B5EF4-FFF2-40B4-BE49-F238E27FC236}">
                <a16:creationId xmlns:a16="http://schemas.microsoft.com/office/drawing/2014/main" xmlns="" id="{0B7C91FC-BCD5-4A23-8EFE-B197406B8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3" r="17111" b="-2"/>
          <a:stretch/>
        </p:blipFill>
        <p:spPr>
          <a:xfrm>
            <a:off x="8576279" y="10"/>
            <a:ext cx="3610035" cy="3355932"/>
          </a:xfrm>
          <a:prstGeom prst="rect">
            <a:avLst/>
          </a:prstGeom>
        </p:spPr>
      </p:pic>
      <p:pic>
        <p:nvPicPr>
          <p:cNvPr id="5122" name="Picture 2" descr="Zumba Kids (easy dance) - I like to move it - YouTube | Deti ...">
            <a:extLst>
              <a:ext uri="{FF2B5EF4-FFF2-40B4-BE49-F238E27FC236}">
                <a16:creationId xmlns:a16="http://schemas.microsoft.com/office/drawing/2014/main" xmlns="" id="{EBD9DEC5-D9A8-4D99-8EFA-AB8DF10DAF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9" r="1" b="17512"/>
          <a:stretch/>
        </p:blipFill>
        <p:spPr bwMode="auto">
          <a:xfrm>
            <a:off x="4812160" y="3504904"/>
            <a:ext cx="7379840" cy="335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cký objekt 9" descr="Joga">
            <a:extLst>
              <a:ext uri="{FF2B5EF4-FFF2-40B4-BE49-F238E27FC236}">
                <a16:creationId xmlns:a16="http://schemas.microsoft.com/office/drawing/2014/main" xmlns="" id="{955C77D2-7A9D-47C5-BFE2-AB075AB4CC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935008" y="5168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9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2B7CDEB-5CB6-4CD7-A878-C8D41F72E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7E1CCD8-0D33-4ABA-932F-523A57336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C3CE3642-C95C-4498-82FE-58F4A5B74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A1C6406-8520-4CCB-B38F-6D4DAC19EC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2893A1F-D5D8-4034-A28F-4D8F18C46B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5902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896B47-CB4C-4A12-92BD-CF7228AA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516835"/>
            <a:ext cx="3735502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Aerobik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75723B3-310D-4E49-A00A-F6F9CD382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2371" y="2653800"/>
            <a:ext cx="3735500" cy="3335519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800" dirty="0"/>
              <a:t>je </a:t>
            </a:r>
            <a:r>
              <a:rPr lang="en-US" sz="2800" dirty="0" err="1"/>
              <a:t>druh</a:t>
            </a:r>
            <a:r>
              <a:rPr lang="en-US" sz="2800" dirty="0"/>
              <a:t> </a:t>
            </a:r>
            <a:r>
              <a:rPr lang="en-US" sz="2800" dirty="0" err="1"/>
              <a:t>vytrvalostného</a:t>
            </a:r>
            <a:r>
              <a:rPr lang="en-US" sz="2800" dirty="0"/>
              <a:t> </a:t>
            </a:r>
            <a:r>
              <a:rPr lang="en-US" sz="2800" dirty="0" err="1"/>
              <a:t>cvičenia</a:t>
            </a:r>
            <a:r>
              <a:rPr lang="en-US" sz="2800" dirty="0"/>
              <a:t>, </a:t>
            </a:r>
            <a:r>
              <a:rPr lang="en-US" sz="2800" dirty="0" err="1"/>
              <a:t>rytmickej</a:t>
            </a:r>
            <a:r>
              <a:rPr lang="en-US" sz="2800" dirty="0"/>
              <a:t> </a:t>
            </a:r>
            <a:r>
              <a:rPr lang="en-US" sz="2800" dirty="0" err="1"/>
              <a:t>gymnastiky</a:t>
            </a:r>
            <a:r>
              <a:rPr lang="en-US" sz="2800" dirty="0"/>
              <a:t> a </a:t>
            </a:r>
            <a:r>
              <a:rPr lang="en-US" sz="2800" dirty="0" err="1"/>
              <a:t>tancov</a:t>
            </a:r>
            <a:r>
              <a:rPr lang="en-US" sz="2800" dirty="0"/>
              <a:t>. </a:t>
            </a:r>
            <a:r>
              <a:rPr lang="en-US" sz="2800" dirty="0" err="1"/>
              <a:t>Zapája</a:t>
            </a:r>
            <a:r>
              <a:rPr lang="en-US" sz="2800" dirty="0"/>
              <a:t> do </a:t>
            </a:r>
            <a:r>
              <a:rPr lang="en-US" sz="2800" dirty="0" err="1"/>
              <a:t>činnosti</a:t>
            </a:r>
            <a:r>
              <a:rPr lang="en-US" sz="2800" dirty="0"/>
              <a:t> </a:t>
            </a:r>
            <a:r>
              <a:rPr lang="en-US" sz="2800" dirty="0" err="1"/>
              <a:t>všetky</a:t>
            </a:r>
            <a:r>
              <a:rPr lang="en-US" sz="2800" dirty="0"/>
              <a:t> </a:t>
            </a:r>
            <a:r>
              <a:rPr lang="en-US" sz="2800" dirty="0" err="1"/>
              <a:t>veľké</a:t>
            </a:r>
            <a:r>
              <a:rPr lang="en-US" sz="2800" dirty="0"/>
              <a:t> </a:t>
            </a:r>
            <a:r>
              <a:rPr lang="en-US" sz="2800" dirty="0" err="1"/>
              <a:t>svalové</a:t>
            </a:r>
            <a:r>
              <a:rPr lang="en-US" sz="2800" dirty="0"/>
              <a:t> </a:t>
            </a:r>
            <a:r>
              <a:rPr lang="en-US" sz="2800" dirty="0" err="1"/>
              <a:t>skupiny</a:t>
            </a:r>
            <a:r>
              <a:rPr lang="en-US" sz="2800" dirty="0"/>
              <a:t>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108754F-0BAB-43E5-8CCC-828C2FC9B2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0679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Obrázok 9" descr="Obrázok, na ktorom je šport, žena, voda, raketa&#10;&#10;Automaticky generovaný popis">
            <a:extLst>
              <a:ext uri="{FF2B5EF4-FFF2-40B4-BE49-F238E27FC236}">
                <a16:creationId xmlns:a16="http://schemas.microsoft.com/office/drawing/2014/main" xmlns="" id="{97DE19E6-0D4B-4460-880F-CC95EFAB68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0" r="18100"/>
          <a:stretch/>
        </p:blipFill>
        <p:spPr>
          <a:xfrm>
            <a:off x="4812161" y="-2655"/>
            <a:ext cx="3606643" cy="335859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FBFE7E1-0D9B-4B97-B754-C685448793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76279" y="0"/>
            <a:ext cx="3610035" cy="3355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ok 7" descr="Obrázok, na ktorom je šport, osoba, vnútri, žena&#10;&#10;Automaticky generovaný popis">
            <a:extLst>
              <a:ext uri="{FF2B5EF4-FFF2-40B4-BE49-F238E27FC236}">
                <a16:creationId xmlns:a16="http://schemas.microsoft.com/office/drawing/2014/main" xmlns="" id="{3FF5482E-DC6A-4659-AA3B-7E5CE1935A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7" r="12228" b="-2"/>
          <a:stretch/>
        </p:blipFill>
        <p:spPr>
          <a:xfrm>
            <a:off x="8576279" y="10"/>
            <a:ext cx="3610035" cy="3355932"/>
          </a:xfrm>
          <a:prstGeom prst="rect">
            <a:avLst/>
          </a:prstGeom>
        </p:spPr>
      </p:pic>
      <p:pic>
        <p:nvPicPr>
          <p:cNvPr id="6" name="Zástupný objekt pre obsah 5" descr="Obrázok, na ktorom je osoba, vnútri, sedenie, dievča&#10;&#10;Automaticky generovaný popis">
            <a:extLst>
              <a:ext uri="{FF2B5EF4-FFF2-40B4-BE49-F238E27FC236}">
                <a16:creationId xmlns:a16="http://schemas.microsoft.com/office/drawing/2014/main" xmlns="" id="{265E6E6B-E64C-4120-B40D-FBC4E0B633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28"/>
          <a:stretch/>
        </p:blipFill>
        <p:spPr>
          <a:xfrm>
            <a:off x="4812160" y="3504904"/>
            <a:ext cx="7379840" cy="335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2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2B7CDEB-5CB6-4CD7-A878-C8D41F72E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7E1CCD8-0D33-4ABA-932F-523A57336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C3CE3642-C95C-4498-82FE-58F4A5B74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1A1C6406-8520-4CCB-B38F-6D4DAC19EC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D2893A1F-D5D8-4034-A28F-4D8F18C46B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5902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CF4E6B-65A1-4C28-BE74-2AC32EC8A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516835"/>
            <a:ext cx="3735502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Pilates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307DB9A-5CBD-4236-BA2F-0BE2B5C12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2371" y="2653800"/>
            <a:ext cx="3735500" cy="3335519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 err="1"/>
              <a:t>Cvičenie</a:t>
            </a:r>
            <a:r>
              <a:rPr lang="en-US" sz="2400" dirty="0"/>
              <a:t> </a:t>
            </a:r>
            <a:r>
              <a:rPr lang="en-US" sz="2400" dirty="0" err="1"/>
              <a:t>podľa</a:t>
            </a:r>
            <a:r>
              <a:rPr lang="en-US" sz="2400" dirty="0"/>
              <a:t> </a:t>
            </a:r>
            <a:r>
              <a:rPr lang="en-US" sz="2400" dirty="0" err="1"/>
              <a:t>Pilatesa</a:t>
            </a:r>
            <a:r>
              <a:rPr lang="en-US" sz="2400" dirty="0"/>
              <a:t> je </a:t>
            </a:r>
            <a:r>
              <a:rPr lang="en-US" sz="2400" dirty="0" err="1"/>
              <a:t>vhodné</a:t>
            </a:r>
            <a:r>
              <a:rPr lang="en-US" sz="2400" dirty="0"/>
              <a:t> pre </a:t>
            </a:r>
            <a:r>
              <a:rPr lang="en-US" sz="2400" dirty="0" err="1"/>
              <a:t>každého</a:t>
            </a:r>
            <a:r>
              <a:rPr lang="en-US" sz="2400" dirty="0"/>
              <a:t>. Je to </a:t>
            </a:r>
            <a:r>
              <a:rPr lang="en-US" sz="2400" dirty="0" err="1"/>
              <a:t>veľmi</a:t>
            </a:r>
            <a:r>
              <a:rPr lang="en-US" sz="2400" dirty="0"/>
              <a:t> </a:t>
            </a:r>
            <a:r>
              <a:rPr lang="en-US" sz="2400" dirty="0" err="1"/>
              <a:t>obľúbená</a:t>
            </a:r>
            <a:r>
              <a:rPr lang="en-US" sz="2400" dirty="0"/>
              <a:t> </a:t>
            </a:r>
            <a:r>
              <a:rPr lang="en-US" sz="2400" dirty="0" err="1"/>
              <a:t>metóda</a:t>
            </a:r>
            <a:r>
              <a:rPr lang="en-US" sz="2400" dirty="0"/>
              <a:t> </a:t>
            </a:r>
            <a:r>
              <a:rPr lang="en-US" sz="2400" dirty="0" err="1"/>
              <a:t>cvičenia</a:t>
            </a:r>
            <a:r>
              <a:rPr lang="en-US" sz="2400" dirty="0"/>
              <a:t>, </a:t>
            </a:r>
            <a:r>
              <a:rPr lang="sk-SK" sz="2400" dirty="0"/>
              <a:t>je nenáročná a</a:t>
            </a:r>
            <a:r>
              <a:rPr lang="en-US" sz="2400" dirty="0"/>
              <a:t> </a:t>
            </a:r>
            <a:r>
              <a:rPr lang="en-US" sz="2400" dirty="0" err="1"/>
              <a:t>formuje</a:t>
            </a:r>
            <a:r>
              <a:rPr lang="en-US" sz="2400" dirty="0"/>
              <a:t> </a:t>
            </a:r>
            <a:r>
              <a:rPr lang="en-US" sz="2400" dirty="0" err="1"/>
              <a:t>celé</a:t>
            </a:r>
            <a:r>
              <a:rPr lang="en-US" sz="2400" dirty="0"/>
              <a:t> </a:t>
            </a:r>
            <a:r>
              <a:rPr lang="en-US" sz="2400" dirty="0" err="1"/>
              <a:t>telo</a:t>
            </a:r>
            <a:r>
              <a:rPr lang="en-US" sz="2400" dirty="0"/>
              <a:t>. </a:t>
            </a:r>
            <a:r>
              <a:rPr lang="en-US" sz="2400" dirty="0" err="1"/>
              <a:t>Trénuje</a:t>
            </a:r>
            <a:r>
              <a:rPr lang="en-US" sz="2400" dirty="0"/>
              <a:t> </a:t>
            </a:r>
            <a:r>
              <a:rPr lang="en-US" sz="2400" dirty="0" err="1"/>
              <a:t>najmä</a:t>
            </a:r>
            <a:r>
              <a:rPr lang="en-US" sz="2400" dirty="0"/>
              <a:t> </a:t>
            </a:r>
            <a:r>
              <a:rPr lang="en-US" sz="2400" dirty="0" err="1"/>
              <a:t>vnútorné</a:t>
            </a:r>
            <a:r>
              <a:rPr lang="en-US" sz="2400" dirty="0"/>
              <a:t> </a:t>
            </a:r>
            <a:r>
              <a:rPr lang="en-US" sz="2400" dirty="0" err="1"/>
              <a:t>skupiny</a:t>
            </a:r>
            <a:r>
              <a:rPr lang="en-US" sz="2400" dirty="0"/>
              <a:t> </a:t>
            </a:r>
            <a:r>
              <a:rPr lang="en-US" sz="2400" dirty="0" err="1"/>
              <a:t>svalov</a:t>
            </a:r>
            <a:r>
              <a:rPr lang="en-US" sz="2400" dirty="0"/>
              <a:t>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A108754F-0BAB-43E5-8CCC-828C2FC9B2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0679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Obrázok 5" descr="Obrázok, na ktorom je trávnik, vonkajšie, pole, šarkan&#10;&#10;Automaticky generovaný popis">
            <a:extLst>
              <a:ext uri="{FF2B5EF4-FFF2-40B4-BE49-F238E27FC236}">
                <a16:creationId xmlns:a16="http://schemas.microsoft.com/office/drawing/2014/main" xmlns="" id="{CD705238-F961-45F8-AE88-66106EEC31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5" r="20578"/>
          <a:stretch/>
        </p:blipFill>
        <p:spPr>
          <a:xfrm>
            <a:off x="4812161" y="-2655"/>
            <a:ext cx="3606643" cy="3358597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6FBFE7E1-0D9B-4B97-B754-C685448793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76279" y="0"/>
            <a:ext cx="3610035" cy="3355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Pilates pre deti - HAPPY">
            <a:extLst>
              <a:ext uri="{FF2B5EF4-FFF2-40B4-BE49-F238E27FC236}">
                <a16:creationId xmlns:a16="http://schemas.microsoft.com/office/drawing/2014/main" xmlns="" id="{B540D713-9CE1-453D-BD15-1FD88CC14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2" r="13792" b="-2"/>
          <a:stretch/>
        </p:blipFill>
        <p:spPr bwMode="auto">
          <a:xfrm>
            <a:off x="8576279" y="10"/>
            <a:ext cx="3610035" cy="3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Pilates pre deti v ŠancaTanca | Kam s deťmi">
            <a:extLst>
              <a:ext uri="{FF2B5EF4-FFF2-40B4-BE49-F238E27FC236}">
                <a16:creationId xmlns:a16="http://schemas.microsoft.com/office/drawing/2014/main" xmlns="" id="{CEB8C3D9-9B12-454D-AEAF-BF2A1ECC18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7" r="1" b="2129"/>
          <a:stretch/>
        </p:blipFill>
        <p:spPr bwMode="auto">
          <a:xfrm>
            <a:off x="4812160" y="3504904"/>
            <a:ext cx="7379840" cy="335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9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75">
            <a:extLst>
              <a:ext uri="{FF2B5EF4-FFF2-40B4-BE49-F238E27FC236}">
                <a16:creationId xmlns:a16="http://schemas.microsoft.com/office/drawing/2014/main" xmlns="" id="{B6B81CEC-856F-43E6-8815-F7F753875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3" name="Rectangle 77">
            <a:extLst>
              <a:ext uri="{FF2B5EF4-FFF2-40B4-BE49-F238E27FC236}">
                <a16:creationId xmlns:a16="http://schemas.microsoft.com/office/drawing/2014/main" xmlns="" id="{49FD6B08-093A-4532-9011-D6F10FE436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174" name="Straight Connector 78">
            <a:extLst>
              <a:ext uri="{FF2B5EF4-FFF2-40B4-BE49-F238E27FC236}">
                <a16:creationId xmlns:a16="http://schemas.microsoft.com/office/drawing/2014/main" xmlns="" id="{50334865-94C9-496A-944E-CA94FCEC5C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175" name="Rectangle 80">
            <a:extLst>
              <a:ext uri="{FF2B5EF4-FFF2-40B4-BE49-F238E27FC236}">
                <a16:creationId xmlns:a16="http://schemas.microsoft.com/office/drawing/2014/main" xmlns="" id="{AB9FA1FB-6A8A-478F-BF3D-BF1548FFBB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A66CA1-A83C-4B1E-A71E-955FFB48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4655" y="634946"/>
            <a:ext cx="4015087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chemeClr val="tx1">
                    <a:lumMod val="75000"/>
                    <a:lumOff val="25000"/>
                  </a:schemeClr>
                </a:solidFill>
              </a:rPr>
              <a:t>Joga</a:t>
            </a:r>
            <a:br>
              <a:rPr lang="en-US" sz="4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4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0" name="Picture 2" descr="joga-deti - Joga Brezno">
            <a:extLst>
              <a:ext uri="{FF2B5EF4-FFF2-40B4-BE49-F238E27FC236}">
                <a16:creationId xmlns:a16="http://schemas.microsoft.com/office/drawing/2014/main" xmlns="" id="{06C236D3-AE55-4720-B48C-93ACA89B48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" r="52060" b="1"/>
          <a:stretch/>
        </p:blipFill>
        <p:spPr bwMode="auto">
          <a:xfrm>
            <a:off x="804670" y="798507"/>
            <a:ext cx="2370646" cy="472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 descr="Obrázok, na ktorom je osoba, vnútri, žena, mladé&#10;&#10;Automaticky generovaný popis">
            <a:extLst>
              <a:ext uri="{FF2B5EF4-FFF2-40B4-BE49-F238E27FC236}">
                <a16:creationId xmlns:a16="http://schemas.microsoft.com/office/drawing/2014/main" xmlns="" id="{15899182-1BF3-4356-9AE0-82EF8B8938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5" b="2"/>
          <a:stretch/>
        </p:blipFill>
        <p:spPr>
          <a:xfrm>
            <a:off x="3339251" y="795786"/>
            <a:ext cx="3678284" cy="2778069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BE8CDEA-1C88-4BD3-A490-003378EB10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685671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89BC2BBB-A83A-4DC5-9A95-27F9BAD96F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39251" y="3722753"/>
            <a:ext cx="1233119" cy="17944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osoba, vnútri, sedenie, dievča&#10;&#10;Automaticky generovaný popis">
            <a:extLst>
              <a:ext uri="{FF2B5EF4-FFF2-40B4-BE49-F238E27FC236}">
                <a16:creationId xmlns:a16="http://schemas.microsoft.com/office/drawing/2014/main" xmlns="" id="{7AE7B973-312A-404F-9C27-435A985145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0" r="4" b="4"/>
          <a:stretch/>
        </p:blipFill>
        <p:spPr>
          <a:xfrm>
            <a:off x="4736305" y="3722753"/>
            <a:ext cx="2273529" cy="1791320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A9F9745-40D6-43C4-A890-A8773390F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4655" y="2198914"/>
            <a:ext cx="4015087" cy="3670180"/>
          </a:xfrm>
        </p:spPr>
        <p:txBody>
          <a:bodyPr vert="horz" lIns="0" tIns="45720" rIns="0" bIns="45720" rtlCol="0">
            <a:normAutofit/>
          </a:bodyPr>
          <a:lstStyle/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 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jogou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podarí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naštartovať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metabolizmus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spevniť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zabudneš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každodenné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starosti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 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naučíš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vypnúť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myseľ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relaxovať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CE39F981-63F0-4CCD-9A82-CD7C9A0404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4C4510C0-4020-40AF-AD17-AA54DD358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Grafický objekt 9" descr="Meditácia">
            <a:extLst>
              <a:ext uri="{FF2B5EF4-FFF2-40B4-BE49-F238E27FC236}">
                <a16:creationId xmlns:a16="http://schemas.microsoft.com/office/drawing/2014/main" xmlns="" id="{5606820D-7BBB-425F-916D-4E01E2DD10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329092" y="729196"/>
            <a:ext cx="914400" cy="914400"/>
          </a:xfrm>
          <a:prstGeom prst="rect">
            <a:avLst/>
          </a:prstGeom>
        </p:spPr>
      </p:pic>
      <p:pic>
        <p:nvPicPr>
          <p:cNvPr id="12" name="Grafický objekt 11" descr="Joga">
            <a:extLst>
              <a:ext uri="{FF2B5EF4-FFF2-40B4-BE49-F238E27FC236}">
                <a16:creationId xmlns:a16="http://schemas.microsoft.com/office/drawing/2014/main" xmlns="" id="{A1365202-5025-4A22-A132-CE199E1BFE8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635342" y="46184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0">
            <a:extLst>
              <a:ext uri="{FF2B5EF4-FFF2-40B4-BE49-F238E27FC236}">
                <a16:creationId xmlns:a16="http://schemas.microsoft.com/office/drawing/2014/main" xmlns="" id="{97C77CD4-C75B-495E-877D-4102A314B6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7" name="Rectangle 72">
            <a:extLst>
              <a:ext uri="{FF2B5EF4-FFF2-40B4-BE49-F238E27FC236}">
                <a16:creationId xmlns:a16="http://schemas.microsoft.com/office/drawing/2014/main" xmlns="" id="{8E2A4DED-70D4-423C-93FF-69D0CA29FB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98" name="Straight Connector 74">
            <a:extLst>
              <a:ext uri="{FF2B5EF4-FFF2-40B4-BE49-F238E27FC236}">
                <a16:creationId xmlns:a16="http://schemas.microsoft.com/office/drawing/2014/main" xmlns="" id="{14B8FACA-AA24-4AF8-B4BB-F2E1E98C4A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199" name="Rectangle 76">
            <a:extLst>
              <a:ext uri="{FF2B5EF4-FFF2-40B4-BE49-F238E27FC236}">
                <a16:creationId xmlns:a16="http://schemas.microsoft.com/office/drawing/2014/main" xmlns="" id="{52C5651E-24DA-4FE0-B027-6DE6B94D4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808F70-8FF7-4A7B-8B0A-C7413A774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8459" y="634946"/>
            <a:ext cx="4821283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>
                <a:solidFill>
                  <a:schemeClr val="tx1">
                    <a:lumMod val="75000"/>
                    <a:lumOff val="25000"/>
                  </a:schemeClr>
                </a:solidFill>
              </a:rPr>
              <a:t>Fitnes</a:t>
            </a:r>
            <a:br>
              <a:rPr lang="en-US" sz="3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40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40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00" name="Rectangle 78">
            <a:extLst>
              <a:ext uri="{FF2B5EF4-FFF2-40B4-BE49-F238E27FC236}">
                <a16:creationId xmlns:a16="http://schemas.microsoft.com/office/drawing/2014/main" xmlns="" id="{776BBFEA-E4B9-45C6-9475-C92745E8E3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Fitness posilovacie stroje pre deti">
            <a:extLst>
              <a:ext uri="{FF2B5EF4-FFF2-40B4-BE49-F238E27FC236}">
                <a16:creationId xmlns:a16="http://schemas.microsoft.com/office/drawing/2014/main" xmlns="" id="{043FE712-BA5F-47B6-B3EA-A7CD6AB0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336" y="633502"/>
            <a:ext cx="2784700" cy="27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Rectangle 80">
            <a:extLst>
              <a:ext uri="{FF2B5EF4-FFF2-40B4-BE49-F238E27FC236}">
                <a16:creationId xmlns:a16="http://schemas.microsoft.com/office/drawing/2014/main" xmlns="" id="{9F2D095B-EB8D-46B0-9DCE-4BF77151B1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12061" y="321733"/>
            <a:ext cx="2583939" cy="195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02" name="Straight Connector 82">
            <a:extLst>
              <a:ext uri="{FF2B5EF4-FFF2-40B4-BE49-F238E27FC236}">
                <a16:creationId xmlns:a16="http://schemas.microsoft.com/office/drawing/2014/main" xmlns="" id="{C212716B-B6B2-4848-B7EB-12A894078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840096" y="2085703"/>
            <a:ext cx="41148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8027B12D-0C5A-4F08-B410-64FB0D1281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3" y="3879167"/>
            <a:ext cx="3057906" cy="2104612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Zástupný objekt pre obsah 9" descr="Obrázok, na ktorom je šport&#10;&#10;Automaticky generovaný popis">
            <a:extLst>
              <a:ext uri="{FF2B5EF4-FFF2-40B4-BE49-F238E27FC236}">
                <a16:creationId xmlns:a16="http://schemas.microsoft.com/office/drawing/2014/main" xmlns="" id="{D3865912-9FF6-4C39-A074-839929F29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69" y="4013574"/>
            <a:ext cx="2734036" cy="1819377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116B1FD7-A282-4E58-BB87-9903282BA9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ázok 11" descr="Obrázok, na ktorom je mladé, muž&#10;&#10;Automaticky generovaný popis">
            <a:extLst>
              <a:ext uri="{FF2B5EF4-FFF2-40B4-BE49-F238E27FC236}">
                <a16:creationId xmlns:a16="http://schemas.microsoft.com/office/drawing/2014/main" xmlns="" id="{875023C5-A203-4FF5-9D53-1035BA41B2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752" y="3069855"/>
            <a:ext cx="2295082" cy="2295082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7E10CAB-4E50-4DF0-8C95-DEB2A80CC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28459" y="2198914"/>
            <a:ext cx="4821283" cy="3670180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Fitnes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sú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športové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aktivity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zlepšujú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telesnú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kondíciu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držanie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rozvoj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sily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Na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fitnes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cvičeniach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používajú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činky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aj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rôzne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špeciálne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stroje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6C82A8A6-9443-41EA-9975-45F97050D0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3BA7CB2E-96A4-4B6D-9C9E-B947995057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Grafický objekt 13" descr="Činka">
            <a:extLst>
              <a:ext uri="{FF2B5EF4-FFF2-40B4-BE49-F238E27FC236}">
                <a16:creationId xmlns:a16="http://schemas.microsoft.com/office/drawing/2014/main" xmlns="" id="{4E4D0C97-A9A1-470C-8DCD-A2EB442196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654391" y="48484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32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8CA78E7-359D-40DC-AFAB-8287268FC6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8ECA9D09-8011-4ADA-AC83-425AD46E87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12A25E9B-15F8-4123-8275-812AD89E2F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619B03B1-DC16-4FF7-993B-8DF75AA070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4B75011E-B4C0-4D34-860A-F28C61A9E9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Nadpis 4">
            <a:extLst>
              <a:ext uri="{FF2B5EF4-FFF2-40B4-BE49-F238E27FC236}">
                <a16:creationId xmlns:a16="http://schemas.microsoft.com/office/drawing/2014/main" xmlns="" id="{B4B7084F-8D4B-4CE2-9527-31CF1927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Aj kedysi dávno sa cvičilo...</a:t>
            </a:r>
            <a:br>
              <a:rPr lang="en-US" sz="4800"/>
            </a:br>
            <a:endParaRPr lang="en-US" sz="480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38720B97-B8C2-47B6-9C37-624D2997D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578087"/>
            <a:ext cx="3659246" cy="155448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spc="200" dirty="0" err="1">
                <a:latin typeface="+mj-lt"/>
              </a:rPr>
              <a:t>prvé</a:t>
            </a:r>
            <a:r>
              <a:rPr lang="en-US" sz="2400" spc="200" dirty="0">
                <a:latin typeface="+mj-lt"/>
              </a:rPr>
              <a:t> </a:t>
            </a:r>
            <a:r>
              <a:rPr lang="en-US" sz="2400" spc="200" dirty="0" err="1">
                <a:latin typeface="+mj-lt"/>
              </a:rPr>
              <a:t>oficiálne</a:t>
            </a:r>
            <a:r>
              <a:rPr lang="en-US" sz="2400" spc="200" dirty="0">
                <a:latin typeface="+mj-lt"/>
              </a:rPr>
              <a:t> </a:t>
            </a:r>
            <a:r>
              <a:rPr lang="en-US" sz="2400" spc="200" dirty="0" err="1">
                <a:latin typeface="+mj-lt"/>
              </a:rPr>
              <a:t>olympijské</a:t>
            </a:r>
            <a:r>
              <a:rPr lang="en-US" sz="2400" spc="200" dirty="0">
                <a:latin typeface="+mj-lt"/>
              </a:rPr>
              <a:t> </a:t>
            </a:r>
            <a:r>
              <a:rPr lang="en-US" sz="2400" spc="200" dirty="0" err="1">
                <a:latin typeface="+mj-lt"/>
              </a:rPr>
              <a:t>hry</a:t>
            </a:r>
            <a:r>
              <a:rPr lang="en-US" sz="2400" spc="200" dirty="0">
                <a:latin typeface="+mj-lt"/>
              </a:rPr>
              <a:t> </a:t>
            </a:r>
            <a:r>
              <a:rPr lang="en-US" sz="2400" spc="200" dirty="0" err="1">
                <a:latin typeface="+mj-lt"/>
              </a:rPr>
              <a:t>sa</a:t>
            </a:r>
            <a:r>
              <a:rPr lang="en-US" sz="2400" spc="200" dirty="0">
                <a:latin typeface="+mj-lt"/>
              </a:rPr>
              <a:t> </a:t>
            </a:r>
            <a:r>
              <a:rPr lang="en-US" sz="2400" spc="200" dirty="0" err="1">
                <a:latin typeface="+mj-lt"/>
              </a:rPr>
              <a:t>konali</a:t>
            </a:r>
            <a:r>
              <a:rPr lang="en-US" sz="2400" spc="200" dirty="0">
                <a:latin typeface="+mj-lt"/>
              </a:rPr>
              <a:t> v </a:t>
            </a:r>
            <a:r>
              <a:rPr lang="en-US" sz="2400" spc="200" dirty="0" err="1">
                <a:latin typeface="+mj-lt"/>
              </a:rPr>
              <a:t>roku</a:t>
            </a:r>
            <a:r>
              <a:rPr lang="en-US" sz="2400" spc="200" dirty="0">
                <a:latin typeface="+mj-lt"/>
              </a:rPr>
              <a:t> 776 </a:t>
            </a:r>
            <a:r>
              <a:rPr lang="en-US" sz="2400" spc="200" dirty="0" err="1">
                <a:latin typeface="+mj-lt"/>
              </a:rPr>
              <a:t>pred</a:t>
            </a:r>
            <a:r>
              <a:rPr lang="en-US" sz="2400" spc="200" dirty="0">
                <a:latin typeface="+mj-lt"/>
              </a:rPr>
              <a:t> n. l. v </a:t>
            </a:r>
            <a:r>
              <a:rPr lang="en-US" sz="2400" spc="200" dirty="0" err="1">
                <a:latin typeface="+mj-lt"/>
              </a:rPr>
              <a:t>gréckej</a:t>
            </a:r>
            <a:r>
              <a:rPr lang="en-US" sz="2400" spc="200" dirty="0">
                <a:latin typeface="+mj-lt"/>
              </a:rPr>
              <a:t> </a:t>
            </a:r>
            <a:r>
              <a:rPr lang="sk-SK" sz="2400" spc="200" dirty="0">
                <a:latin typeface="+mj-lt"/>
              </a:rPr>
              <a:t>O</a:t>
            </a:r>
            <a:r>
              <a:rPr lang="en-US" sz="2400" spc="200" dirty="0" err="1">
                <a:latin typeface="+mj-lt"/>
              </a:rPr>
              <a:t>lympii</a:t>
            </a:r>
            <a:endParaRPr lang="en-US" sz="2400" spc="200" dirty="0">
              <a:latin typeface="+mj-lt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50396755-17BC-43D1-A929-A3A31AB473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75634E65-4843-4326-81C9-3F4550DFA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5290" y="321732"/>
            <a:ext cx="3654966" cy="367484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Antické olympijské hry - YouTube">
            <a:extLst>
              <a:ext uri="{FF2B5EF4-FFF2-40B4-BE49-F238E27FC236}">
                <a16:creationId xmlns:a16="http://schemas.microsoft.com/office/drawing/2014/main" xmlns="" id="{76DC01AB-E0E1-44FA-8905-224535B409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8565" y="912606"/>
            <a:ext cx="3328416" cy="249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315316A0-594A-4743-A479-D74A31D6DF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78534" y="321732"/>
            <a:ext cx="3088456" cy="2108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262E14F0-1C91-49B1-963A-2EAED44E91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5290" y="4157448"/>
            <a:ext cx="3654966" cy="23023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ok 8" descr="Obrázok, na ktorom je hra&#10;&#10;Automaticky generovaný popis">
            <a:extLst>
              <a:ext uri="{FF2B5EF4-FFF2-40B4-BE49-F238E27FC236}">
                <a16:creationId xmlns:a16="http://schemas.microsoft.com/office/drawing/2014/main" xmlns="" id="{D19D4B72-159E-4770-8487-F199D6900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266" y="4346657"/>
            <a:ext cx="3313507" cy="1920710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DC1108AA-8B28-4766-A3D9-0475E5481D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8288" y="2617577"/>
            <a:ext cx="3068701" cy="380911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0" name="Picture 4" descr="Antický svět">
            <a:extLst>
              <a:ext uri="{FF2B5EF4-FFF2-40B4-BE49-F238E27FC236}">
                <a16:creationId xmlns:a16="http://schemas.microsoft.com/office/drawing/2014/main" xmlns="" id="{C1E0A5E2-2074-494B-A78B-B7B68CC8B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4415" y="2780204"/>
            <a:ext cx="2136446" cy="348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690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CB7F3C-C266-40F7-A0F4-9948946F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Pomôž futbalistovi  nájsť cestu do brány</a:t>
            </a:r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xmlns="" id="{73B011FB-E583-428A-8BD4-5D1A1056D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542" y="112542"/>
            <a:ext cx="7050257" cy="6745458"/>
          </a:xfrm>
        </p:spPr>
      </p:pic>
    </p:spTree>
    <p:extLst>
      <p:ext uri="{BB962C8B-B14F-4D97-AF65-F5344CB8AC3E}">
        <p14:creationId xmlns:p14="http://schemas.microsoft.com/office/powerpoint/2010/main" val="2683224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629A0133-4A4E-4762-BBF8-64DA3948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Hádaj, hádaj hádanku...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FBBF720-21D7-44BF-B8EC-E1F14C6A66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i="1" dirty="0"/>
              <a:t>Cestou k mestám, cestou k lesom, beží kolo za kolesom. Bežia naraz, zvon im zvoní, jedno druhé nedohoní.  Čo je to?</a:t>
            </a:r>
          </a:p>
          <a:p>
            <a:endParaRPr lang="sk-SK" dirty="0"/>
          </a:p>
          <a:p>
            <a:r>
              <a:rPr lang="sk-SK" dirty="0"/>
              <a:t>Som tvoj kamarát. Popod teba, ponad teba, popod teba, ponad teba prešvihnem sa rád.                            </a:t>
            </a:r>
            <a:br>
              <a:rPr lang="sk-SK" dirty="0"/>
            </a:br>
            <a:endParaRPr lang="sk-SK" dirty="0"/>
          </a:p>
          <a:p>
            <a:r>
              <a:rPr lang="sk-SK" dirty="0"/>
              <a:t>Otec s dcérou, so synom po vode veslujú v ňom. Nebojí sa vody, vĺn, je to veľmi dobrý ... 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86A6A96B-4054-4493-8889-9F8EF7C847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8" name="Obrázok 7" descr="Obrázok, na ktorom je bicykel, vonkajšie, doprava, zaparkovaný&#10;&#10;Automaticky generovaný popis">
            <a:extLst>
              <a:ext uri="{FF2B5EF4-FFF2-40B4-BE49-F238E27FC236}">
                <a16:creationId xmlns:a16="http://schemas.microsoft.com/office/drawing/2014/main" xmlns="" id="{A33CE630-BE76-48C8-AD92-C6166DE61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713" y="1737360"/>
            <a:ext cx="2362780" cy="1450757"/>
          </a:xfrm>
          <a:prstGeom prst="rect">
            <a:avLst/>
          </a:prstGeom>
        </p:spPr>
      </p:pic>
      <p:pic>
        <p:nvPicPr>
          <p:cNvPr id="10242" name="Picture 2" descr="Skáčeme pre zdravie - Švihadlový maratón">
            <a:extLst>
              <a:ext uri="{FF2B5EF4-FFF2-40B4-BE49-F238E27FC236}">
                <a16:creationId xmlns:a16="http://schemas.microsoft.com/office/drawing/2014/main" xmlns="" id="{50AA197B-F9CE-4694-B1A1-B07987C2C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76667"/>
            <a:ext cx="1819275" cy="200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Nafukovací čln Intex Excursion 5 set">
            <a:extLst>
              <a:ext uri="{FF2B5EF4-FFF2-40B4-BE49-F238E27FC236}">
                <a16:creationId xmlns:a16="http://schemas.microsoft.com/office/drawing/2014/main" xmlns="" id="{70EDB442-269B-49F6-AAF7-22EFD4FF0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68" y="4157666"/>
            <a:ext cx="2143125" cy="18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31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9B5E27-5454-493A-A6C3-D23745491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xmlns="" id="{3BE17134-FF54-4F92-94DB-91243B8557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175" y="2762250"/>
            <a:ext cx="2085975" cy="2190750"/>
          </a:xfrm>
        </p:spPr>
      </p:pic>
    </p:spTree>
    <p:extLst>
      <p:ext uri="{BB962C8B-B14F-4D97-AF65-F5344CB8AC3E}">
        <p14:creationId xmlns:p14="http://schemas.microsoft.com/office/powerpoint/2010/main" val="26521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498FFDA8-C469-4467-9416-A235C998B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00DC2034-6617-4024-BA52-EFE051FAA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E7B112A1-1D91-4B6F-95DC-590AC8E054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xmlns="" id="{F713AA82-9123-4EBB-A6E8-C29DF82C4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41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EABC98D1-8E13-4951-9951-D6751713FE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D8B1FA-CDBA-4DA4-9FAB-A147D33B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dirty="0" err="1">
                <a:solidFill>
                  <a:srgbClr val="FFFFFF"/>
                </a:solidFill>
              </a:rPr>
              <a:t>Chránim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svoje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zdravie</a:t>
            </a:r>
            <a:r>
              <a:rPr lang="en-US" sz="4400" dirty="0">
                <a:solidFill>
                  <a:srgbClr val="FFFFFF"/>
                </a:solidFill>
              </a:rPr>
              <a:t>...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sk-SK" sz="4400" dirty="0">
                <a:solidFill>
                  <a:srgbClr val="FFFFFF"/>
                </a:solidFill>
              </a:rPr>
              <a:t/>
            </a:r>
            <a:br>
              <a:rPr lang="sk-SK" sz="4400" dirty="0">
                <a:solidFill>
                  <a:srgbClr val="FFFFFF"/>
                </a:solidFill>
              </a:rPr>
            </a:br>
            <a:r>
              <a:rPr lang="sk-SK" sz="4400" dirty="0">
                <a:solidFill>
                  <a:srgbClr val="FFFFFF"/>
                </a:solidFill>
              </a:rPr>
              <a:t/>
            </a:r>
            <a:br>
              <a:rPr lang="sk-SK" sz="4400" dirty="0">
                <a:solidFill>
                  <a:srgbClr val="FFFFFF"/>
                </a:solidFill>
              </a:rPr>
            </a:br>
            <a:r>
              <a:rPr lang="en-US" sz="4400" dirty="0" err="1">
                <a:solidFill>
                  <a:srgbClr val="FFFFFF"/>
                </a:solidFill>
              </a:rPr>
              <a:t>Takto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hádam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nie</a:t>
            </a:r>
            <a:r>
              <a:rPr lang="en-US" sz="44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A573FE2C-52FC-4AA0-B16D-8CA7F935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8" descr="Máme vyběhnout do smogu? - behej.com: BĚH, MARATON, BĚHÁNÍ">
            <a:extLst>
              <a:ext uri="{FF2B5EF4-FFF2-40B4-BE49-F238E27FC236}">
                <a16:creationId xmlns:a16="http://schemas.microsoft.com/office/drawing/2014/main" xmlns="" id="{79626C37-4BEA-436E-84EB-A9005F704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" r="31628" b="-1"/>
          <a:stretch/>
        </p:blipFill>
        <p:spPr bwMode="auto">
          <a:xfrm>
            <a:off x="4965290" y="321732"/>
            <a:ext cx="3645088" cy="367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aspávanie pred televízorom - čo to robí s našim zdravím? - Spi ...">
            <a:extLst>
              <a:ext uri="{FF2B5EF4-FFF2-40B4-BE49-F238E27FC236}">
                <a16:creationId xmlns:a16="http://schemas.microsoft.com/office/drawing/2014/main" xmlns="" id="{BC1DB5BD-4EBF-4586-975B-A3714C4ABF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8" b="-2"/>
          <a:stretch/>
        </p:blipFill>
        <p:spPr bwMode="auto">
          <a:xfrm>
            <a:off x="8778534" y="321732"/>
            <a:ext cx="3065409" cy="210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4" descr="Obrázok, na ktorom je budova, dieťa, stojaci, dvere&#10;&#10;Automaticky generovaný popis">
            <a:extLst>
              <a:ext uri="{FF2B5EF4-FFF2-40B4-BE49-F238E27FC236}">
                <a16:creationId xmlns:a16="http://schemas.microsoft.com/office/drawing/2014/main" xmlns="" id="{0802536F-22FF-49D4-88C2-4D7B9D352B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0" r="-1" b="17430"/>
          <a:stretch/>
        </p:blipFill>
        <p:spPr>
          <a:xfrm>
            <a:off x="8788410" y="2590800"/>
            <a:ext cx="3078579" cy="3835895"/>
          </a:xfrm>
          <a:prstGeom prst="rect">
            <a:avLst/>
          </a:prstGeom>
        </p:spPr>
      </p:pic>
      <p:pic>
        <p:nvPicPr>
          <p:cNvPr id="1030" name="Picture 6" descr="Ako sa pripraviť na dlhú cestu | Blog Invia.sk">
            <a:extLst>
              <a:ext uri="{FF2B5EF4-FFF2-40B4-BE49-F238E27FC236}">
                <a16:creationId xmlns:a16="http://schemas.microsoft.com/office/drawing/2014/main" xmlns="" id="{5F16A36F-EFDA-43E7-AE01-B752F0269D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3" r="1" b="1"/>
          <a:stretch/>
        </p:blipFill>
        <p:spPr bwMode="auto">
          <a:xfrm>
            <a:off x="4965290" y="4157448"/>
            <a:ext cx="3645088" cy="230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56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xmlns="" id="{C60CAFB5-6919-4FFA-A2A0-B24F1B827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9085" y="1845735"/>
            <a:ext cx="4937760" cy="4023360"/>
          </a:xfrm>
        </p:spPr>
        <p:txBody>
          <a:bodyPr>
            <a:normAutofit fontScale="92500" lnSpcReduction="10000"/>
          </a:bodyPr>
          <a:lstStyle/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tx1"/>
                </a:solidFill>
              </a:rPr>
              <a:t>Použité zdroje:</a:t>
            </a:r>
          </a:p>
          <a:p>
            <a:r>
              <a:rPr lang="sk-SK" sz="105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https://uzitocna.pravda.sk/skola/clanok/19326-ako-funguju-kosti-a-svaly/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https://babetko.rodinka.sk/skolkari/skolkari/cvicenie-s-riekankou-pre-3-4-rocne-deti/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https://www.unidc.sk/typ-kurzu/zumba/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https://sk.wikipedia.org/wiki/Aerobik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https://www.zzz.sk/clanok/11925-pilates-dostante-sa-za-10-minut-do-formy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https://sk.wikipedia.org/wiki/Fitnes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https://win.kayleighrosee.com/soccer-worksheets-for-kids-maze-2/</a:t>
            </a:r>
            <a:endParaRPr lang="sk-SK" sz="1050" dirty="0">
              <a:solidFill>
                <a:schemeClr val="tx1"/>
              </a:solidFill>
            </a:endParaRPr>
          </a:p>
          <a:p>
            <a:r>
              <a:rPr lang="sk-SK" sz="1050" dirty="0">
                <a:solidFill>
                  <a:schemeClr val="tx1"/>
                </a:solidFill>
              </a:rPr>
              <a:t>https://www.alinka.sk/c/hadanky-2706.html</a:t>
            </a:r>
          </a:p>
        </p:txBody>
      </p:sp>
    </p:spTree>
    <p:extLst>
      <p:ext uri="{BB962C8B-B14F-4D97-AF65-F5344CB8AC3E}">
        <p14:creationId xmlns:p14="http://schemas.microsoft.com/office/powerpoint/2010/main" val="168077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xmlns="" id="{990D0034-F768-41E7-85D4-F38C4DE857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xmlns="" id="{C4F7E42D-8B5A-4FC8-81CD-9E60171F7F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8400CC-E4FC-40E0-99ED-36C0A758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sk-SK" sz="4400" dirty="0">
                <a:solidFill>
                  <a:srgbClr val="FFFFFF"/>
                </a:solidFill>
              </a:rPr>
              <a:t>A ako?</a:t>
            </a:r>
            <a:br>
              <a:rPr lang="sk-SK" sz="4400" dirty="0">
                <a:solidFill>
                  <a:srgbClr val="FFFFFF"/>
                </a:solidFill>
              </a:rPr>
            </a:br>
            <a:r>
              <a:rPr lang="sk-SK" sz="4400" dirty="0">
                <a:solidFill>
                  <a:srgbClr val="FFFFFF"/>
                </a:solidFill>
              </a:rPr>
              <a:t/>
            </a:r>
            <a:br>
              <a:rPr lang="sk-SK" sz="4400" dirty="0">
                <a:solidFill>
                  <a:srgbClr val="FFFFFF"/>
                </a:solidFill>
              </a:rPr>
            </a:br>
            <a:endParaRPr lang="sk-SK" sz="4400" dirty="0">
              <a:solidFill>
                <a:srgbClr val="FFFFFF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C19DE69-0A17-48AA-8F00-8E331052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rgbClr val="FFFFFF"/>
                </a:solidFill>
              </a:rPr>
              <a:t>Naše telo sa má hýbať, pretože je stvorené k pohybu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C04651D-B9F4-4935-A02D-364153FBDF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Obrázok 6" descr="Obrázok, na ktorom je dáždnik&#10;&#10;Automaticky generovaný popis">
            <a:extLst>
              <a:ext uri="{FF2B5EF4-FFF2-40B4-BE49-F238E27FC236}">
                <a16:creationId xmlns:a16="http://schemas.microsoft.com/office/drawing/2014/main" xmlns="" id="{D8A42717-B64C-43DE-817B-0590BA5B0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279" y="132521"/>
            <a:ext cx="6363046" cy="6592957"/>
          </a:xfrm>
          <a:prstGeom prst="rect">
            <a:avLst/>
          </a:prstGeom>
        </p:spPr>
      </p:pic>
      <p:pic>
        <p:nvPicPr>
          <p:cNvPr id="5" name="Obrázok 4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1E739205-AC87-41C0-B03C-A95B0AA1C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325" y="3124663"/>
            <a:ext cx="1356486" cy="3733337"/>
          </a:xfrm>
          <a:prstGeom prst="rect">
            <a:avLst/>
          </a:prstGeom>
        </p:spPr>
      </p:pic>
      <p:pic>
        <p:nvPicPr>
          <p:cNvPr id="8" name="Grafický objekt 7" descr="Žonglér">
            <a:extLst>
              <a:ext uri="{FF2B5EF4-FFF2-40B4-BE49-F238E27FC236}">
                <a16:creationId xmlns:a16="http://schemas.microsoft.com/office/drawing/2014/main" xmlns="" id="{C263C2A4-F3D7-456F-B4F3-18383D099C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7469" y="5383403"/>
            <a:ext cx="1096206" cy="109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F96DE9-AD46-4BB0-A787-E30E8195C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Pohyb to je predsa zdravie</a:t>
            </a: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xmlns="" id="{4BF113B4-FCD5-41A5-985A-F7577083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- </a:t>
            </a:r>
            <a:r>
              <a:rPr lang="sk-SK" sz="2400" dirty="0"/>
              <a:t>ten kto cvičí nechorľavie.</a:t>
            </a:r>
            <a:br>
              <a:rPr lang="sk-SK" sz="2400" dirty="0"/>
            </a:br>
            <a:r>
              <a:rPr lang="sk-SK" sz="2400" dirty="0"/>
              <a:t>Pri športe je zábava, </a:t>
            </a:r>
            <a:br>
              <a:rPr lang="sk-SK" sz="2400" dirty="0"/>
            </a:br>
            <a:r>
              <a:rPr lang="sk-SK" sz="2400" dirty="0"/>
              <a:t>kto sa nudí prehráva</a:t>
            </a:r>
          </a:p>
        </p:txBody>
      </p:sp>
      <p:pic>
        <p:nvPicPr>
          <p:cNvPr id="9" name="Obrázok 8" descr="Obrázok, na ktorom je bábika, hračka, kreslenie&#10;&#10;Automaticky generovaný popis">
            <a:extLst>
              <a:ext uri="{FF2B5EF4-FFF2-40B4-BE49-F238E27FC236}">
                <a16:creationId xmlns:a16="http://schemas.microsoft.com/office/drawing/2014/main" xmlns="" id="{260B08D1-8401-48F7-AC22-B9BF23F35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191" y="749251"/>
            <a:ext cx="1492328" cy="1976218"/>
          </a:xfrm>
          <a:prstGeom prst="rect">
            <a:avLst/>
          </a:prstGeom>
        </p:spPr>
      </p:pic>
      <p:pic>
        <p:nvPicPr>
          <p:cNvPr id="11" name="Obrázok 10" descr="Obrázok, na ktorom je bábika, hračka, kreslenie&#10;&#10;Automaticky generovaný popis">
            <a:extLst>
              <a:ext uri="{FF2B5EF4-FFF2-40B4-BE49-F238E27FC236}">
                <a16:creationId xmlns:a16="http://schemas.microsoft.com/office/drawing/2014/main" xmlns="" id="{D9CFB9B7-3007-4D8C-AA75-4DE420123A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14" y="3429000"/>
            <a:ext cx="1659823" cy="1976218"/>
          </a:xfrm>
          <a:prstGeom prst="rect">
            <a:avLst/>
          </a:prstGeom>
        </p:spPr>
      </p:pic>
      <p:pic>
        <p:nvPicPr>
          <p:cNvPr id="13" name="Obrázok 12" descr="Obrázok, na ktorom je bábika, hračka, kreslenie&#10;&#10;Automaticky generovaný popis">
            <a:extLst>
              <a:ext uri="{FF2B5EF4-FFF2-40B4-BE49-F238E27FC236}">
                <a16:creationId xmlns:a16="http://schemas.microsoft.com/office/drawing/2014/main" xmlns="" id="{CEC03E13-9DBC-48C5-BDCF-2E399B642E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118" y="3850535"/>
            <a:ext cx="1746568" cy="1976218"/>
          </a:xfrm>
          <a:prstGeom prst="rect">
            <a:avLst/>
          </a:prstGeom>
        </p:spPr>
      </p:pic>
      <p:pic>
        <p:nvPicPr>
          <p:cNvPr id="15" name="Obrázok 14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D37A9318-E351-41DA-8C2C-116CF3A6EA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067" y="2271400"/>
            <a:ext cx="1492328" cy="1976218"/>
          </a:xfrm>
          <a:prstGeom prst="rect">
            <a:avLst/>
          </a:prstGeom>
        </p:spPr>
      </p:pic>
      <p:pic>
        <p:nvPicPr>
          <p:cNvPr id="17" name="Obrázok 16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1DDF6845-732C-4BBB-84A4-AAF8EBD147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46" y="4008467"/>
            <a:ext cx="1532699" cy="190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09D6B8-9B74-4304-8FDD-D927FF363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Čo je to zdravie?</a:t>
            </a:r>
          </a:p>
        </p:txBody>
      </p:sp>
      <p:pic>
        <p:nvPicPr>
          <p:cNvPr id="9" name="Zástupný objekt pre obsah 8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277F959E-C284-429E-847A-400F3FD2E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794" y="938643"/>
            <a:ext cx="6620841" cy="4405868"/>
          </a:xfrm>
        </p:spPr>
      </p:pic>
    </p:spTree>
    <p:extLst>
      <p:ext uri="{BB962C8B-B14F-4D97-AF65-F5344CB8AC3E}">
        <p14:creationId xmlns:p14="http://schemas.microsoft.com/office/powerpoint/2010/main" val="33325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2B7CDEB-5CB6-4CD7-A878-C8D41F72E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7E1CCD8-0D33-4ABA-932F-523A57336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3CE3642-C95C-4498-82FE-58F4A5B74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1A1C6406-8520-4CCB-B38F-6D4DAC19EC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2893A1F-D5D8-4034-A28F-4D8F18C46B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5902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77C6AF-87D3-4C2D-A5CA-73C4BA99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516835"/>
            <a:ext cx="3735502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Tak sa poďme hýbať!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Môžeme začať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DB1C646-46A6-47EB-B6F9-3DF2096C0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1229" y="3150244"/>
            <a:ext cx="3735500" cy="3335519"/>
          </a:xfrm>
        </p:spPr>
        <p:txBody>
          <a:bodyPr vert="horz" lIns="0" tIns="45720" rIns="0" bIns="45720" rtlCol="0">
            <a:normAutofit/>
          </a:bodyPr>
          <a:lstStyle/>
          <a:p>
            <a:endParaRPr lang="en-US" dirty="0"/>
          </a:p>
          <a:p>
            <a:r>
              <a:rPr lang="en-US" sz="2800" dirty="0" err="1"/>
              <a:t>Prechádzkou</a:t>
            </a:r>
            <a:r>
              <a:rPr lang="sk-SK" sz="2800" dirty="0"/>
              <a:t>  aj s domácim maznáčikom</a:t>
            </a:r>
            <a:endParaRPr lang="en-US" sz="2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108754F-0BAB-43E5-8CCC-828C2FC9B2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0679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Zástupný objekt pre obsah 4" descr="Obrázok, na ktorom je trávnik, vonkajšie, cicavec, malé&#10;&#10;Automaticky generovaný popis">
            <a:extLst>
              <a:ext uri="{FF2B5EF4-FFF2-40B4-BE49-F238E27FC236}">
                <a16:creationId xmlns:a16="http://schemas.microsoft.com/office/drawing/2014/main" xmlns="" id="{C279881E-3DF3-46D0-9DCD-A49B2BAE7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9" r="14660"/>
          <a:stretch/>
        </p:blipFill>
        <p:spPr>
          <a:xfrm>
            <a:off x="4812161" y="-2655"/>
            <a:ext cx="3606643" cy="335859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FBFE7E1-0D9B-4B97-B754-C685448793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76279" y="0"/>
            <a:ext cx="3610035" cy="33559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ok 7" descr="Obrázok, na ktorom je trávnik, vonkajšie, osoba, dieťa&#10;&#10;Automaticky generovaný popis">
            <a:extLst>
              <a:ext uri="{FF2B5EF4-FFF2-40B4-BE49-F238E27FC236}">
                <a16:creationId xmlns:a16="http://schemas.microsoft.com/office/drawing/2014/main" xmlns="" id="{5E3987E1-E75E-4E84-B493-83FA1C62F5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14" b="-2"/>
          <a:stretch/>
        </p:blipFill>
        <p:spPr>
          <a:xfrm>
            <a:off x="8576279" y="10"/>
            <a:ext cx="3610035" cy="3355932"/>
          </a:xfrm>
          <a:prstGeom prst="rect">
            <a:avLst/>
          </a:prstGeom>
        </p:spPr>
      </p:pic>
      <p:pic>
        <p:nvPicPr>
          <p:cNvPr id="6" name="Picture 2" descr="Rodinná prechádzka. Foto: Burgenland Tourismus, Peter Burgstaller ...">
            <a:extLst>
              <a:ext uri="{FF2B5EF4-FFF2-40B4-BE49-F238E27FC236}">
                <a16:creationId xmlns:a16="http://schemas.microsoft.com/office/drawing/2014/main" xmlns="" id="{A24FB88B-C4AD-4E42-B91B-07E5B00141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9" r="1" b="16323"/>
          <a:stretch/>
        </p:blipFill>
        <p:spPr bwMode="auto">
          <a:xfrm>
            <a:off x="4812160" y="3504904"/>
            <a:ext cx="7379840" cy="335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ovinné očkovanie psov!">
            <a:extLst>
              <a:ext uri="{FF2B5EF4-FFF2-40B4-BE49-F238E27FC236}">
                <a16:creationId xmlns:a16="http://schemas.microsoft.com/office/drawing/2014/main" xmlns="" id="{1EA0F897-24F4-4BC1-B9CA-6711F8195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616" y="4741789"/>
            <a:ext cx="1847850" cy="174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4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498FFDA8-C469-4467-9416-A235C998B9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00DC2034-6617-4024-BA52-EFE051FAA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E7B112A1-1D91-4B6F-95DC-590AC8E054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F713AA82-9123-4EBB-A6E8-C29DF82C4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41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EABC98D1-8E13-4951-9951-D6751713FE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6B2C7C-286C-433C-BA19-9608851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Čo tak trošku športu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A573FE2C-52FC-4AA0-B16D-8CA7F935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Zástupný objekt pre obsah 5" descr="Obrázok, na ktorom je trávnik, vonkajšie, dieťa, skupina&#10;&#10;Automaticky generovaný popis">
            <a:extLst>
              <a:ext uri="{FF2B5EF4-FFF2-40B4-BE49-F238E27FC236}">
                <a16:creationId xmlns:a16="http://schemas.microsoft.com/office/drawing/2014/main" xmlns="" id="{6517505C-4707-43F9-ADD7-BC5241A72E0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8" r="17127" b="3"/>
          <a:stretch/>
        </p:blipFill>
        <p:spPr>
          <a:xfrm>
            <a:off x="4965290" y="321732"/>
            <a:ext cx="3645088" cy="3674848"/>
          </a:xfrm>
          <a:prstGeom prst="rect">
            <a:avLst/>
          </a:prstGeom>
        </p:spPr>
      </p:pic>
      <p:pic>
        <p:nvPicPr>
          <p:cNvPr id="3076" name="Picture 4" descr="Loptové hry pre deti: 5 tipov na všestranný tréning | Hello Tesco">
            <a:extLst>
              <a:ext uri="{FF2B5EF4-FFF2-40B4-BE49-F238E27FC236}">
                <a16:creationId xmlns:a16="http://schemas.microsoft.com/office/drawing/2014/main" xmlns="" id="{B6AD9689-E4C9-47F9-AC47-561583D2D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 b="1"/>
          <a:stretch/>
        </p:blipFill>
        <p:spPr bwMode="auto">
          <a:xfrm>
            <a:off x="8778534" y="321732"/>
            <a:ext cx="3065409" cy="210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 descr="Obrázok, na ktorom je osoba, stôl, sedenie, voda&#10;&#10;Automaticky generovaný popis">
            <a:extLst>
              <a:ext uri="{FF2B5EF4-FFF2-40B4-BE49-F238E27FC236}">
                <a16:creationId xmlns:a16="http://schemas.microsoft.com/office/drawing/2014/main" xmlns="" id="{B7CB6A97-0365-4C87-AB30-04607776AE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r="44841" b="-1"/>
          <a:stretch/>
        </p:blipFill>
        <p:spPr>
          <a:xfrm>
            <a:off x="8788410" y="2590800"/>
            <a:ext cx="3078579" cy="3835895"/>
          </a:xfrm>
          <a:prstGeom prst="rect">
            <a:avLst/>
          </a:prstGeom>
        </p:spPr>
      </p:pic>
      <p:pic>
        <p:nvPicPr>
          <p:cNvPr id="3074" name="Picture 2" descr="Vyberáte dieťaťu prvý bicykel? Na čo pozor a ako vybrať? | Bábätko ...">
            <a:extLst>
              <a:ext uri="{FF2B5EF4-FFF2-40B4-BE49-F238E27FC236}">
                <a16:creationId xmlns:a16="http://schemas.microsoft.com/office/drawing/2014/main" xmlns="" id="{EEC4BC22-41EC-4ED2-80A8-12A02C560A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6" b="-2"/>
          <a:stretch/>
        </p:blipFill>
        <p:spPr bwMode="auto">
          <a:xfrm>
            <a:off x="4965290" y="4157448"/>
            <a:ext cx="3645088" cy="230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cký objekt 9" descr="Cyklistika">
            <a:extLst>
              <a:ext uri="{FF2B5EF4-FFF2-40B4-BE49-F238E27FC236}">
                <a16:creationId xmlns:a16="http://schemas.microsoft.com/office/drawing/2014/main" xmlns="" id="{DC4D5C73-9802-4F60-AE1B-ACE5DCFA82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69268" y="5512295"/>
            <a:ext cx="914400" cy="914400"/>
          </a:xfrm>
          <a:prstGeom prst="rect">
            <a:avLst/>
          </a:prstGeom>
        </p:spPr>
      </p:pic>
      <p:pic>
        <p:nvPicPr>
          <p:cNvPr id="12" name="Grafický objekt 11" descr="Švihadlo">
            <a:extLst>
              <a:ext uri="{FF2B5EF4-FFF2-40B4-BE49-F238E27FC236}">
                <a16:creationId xmlns:a16="http://schemas.microsoft.com/office/drawing/2014/main" xmlns="" id="{19E9791B-2A06-426F-BE9D-B6E9497A61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405925" y="1327802"/>
            <a:ext cx="914400" cy="914400"/>
          </a:xfrm>
          <a:prstGeom prst="rect">
            <a:avLst/>
          </a:prstGeom>
        </p:spPr>
      </p:pic>
      <p:pic>
        <p:nvPicPr>
          <p:cNvPr id="14" name="Grafický objekt 13" descr="Futbalová lopta">
            <a:extLst>
              <a:ext uri="{FF2B5EF4-FFF2-40B4-BE49-F238E27FC236}">
                <a16:creationId xmlns:a16="http://schemas.microsoft.com/office/drawing/2014/main" xmlns="" id="{2430F261-B088-4F98-86DF-197C2015002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212389" y="5181601"/>
            <a:ext cx="914400" cy="914400"/>
          </a:xfrm>
          <a:prstGeom prst="rect">
            <a:avLst/>
          </a:prstGeom>
        </p:spPr>
      </p:pic>
      <p:pic>
        <p:nvPicPr>
          <p:cNvPr id="16" name="Grafický objekt 15" descr="Stolnotenisová raketa a loptička">
            <a:extLst>
              <a:ext uri="{FF2B5EF4-FFF2-40B4-BE49-F238E27FC236}">
                <a16:creationId xmlns:a16="http://schemas.microsoft.com/office/drawing/2014/main" xmlns="" id="{5E14FD63-49BF-4E10-9BA5-D03BAA76408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244652" y="3421518"/>
            <a:ext cx="914400" cy="914400"/>
          </a:xfrm>
          <a:prstGeom prst="rect">
            <a:avLst/>
          </a:prstGeom>
        </p:spPr>
      </p:pic>
      <p:pic>
        <p:nvPicPr>
          <p:cNvPr id="18" name="Grafický objekt 17" descr="Tenis">
            <a:extLst>
              <a:ext uri="{FF2B5EF4-FFF2-40B4-BE49-F238E27FC236}">
                <a16:creationId xmlns:a16="http://schemas.microsoft.com/office/drawing/2014/main" xmlns="" id="{64F0363C-CF61-4294-9447-5CC5AF7636A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36485" y="3275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6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DB1F49-9713-4CF3-9EF9-06FA0089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Hýbať sa dá aj takto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10" name="Zástupný objekt pre obsah 9" descr="Tancovanie">
            <a:extLst>
              <a:ext uri="{FF2B5EF4-FFF2-40B4-BE49-F238E27FC236}">
                <a16:creationId xmlns:a16="http://schemas.microsoft.com/office/drawing/2014/main" xmlns="" id="{3673A135-9556-4974-8072-EF47E2271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589837" y="2903538"/>
            <a:ext cx="914400" cy="914400"/>
          </a:xfrm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xmlns="" id="{FA7E50BC-DE4A-4CC5-A863-7AF35EB47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Pri dobrej hudbe</a:t>
            </a:r>
          </a:p>
        </p:txBody>
      </p:sp>
      <p:pic>
        <p:nvPicPr>
          <p:cNvPr id="4098" name="Picture 2" descr="Tanec pro děti | COOL DANCE | Taneční škola Praha">
            <a:extLst>
              <a:ext uri="{FF2B5EF4-FFF2-40B4-BE49-F238E27FC236}">
                <a16:creationId xmlns:a16="http://schemas.microsoft.com/office/drawing/2014/main" xmlns="" id="{FBC79C59-FAEA-4ABE-9045-DF3792239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91079"/>
            <a:ext cx="4090769" cy="275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3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7D268EB1-0919-4619-A7DD-02A152BD29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88" y="622493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2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953A92B-1F33-4235-BB36-0EA195E9DC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FA49F11-60E5-4C96-8909-026C86B4F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B58670E-10F5-482E-9198-9852444E99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35FE3738-CA8C-4192-8A60-5C6BF7B383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CEC48A5-864A-4386-9760-CE40F4EB0D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73AAA6-1458-47D5-8C51-B6FCAED1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Alebo i takto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6BDE375-57F4-445C-8AE4-B448749F08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xmlns="" id="{1BFA54D2-9AAE-4D9B-8A03-79A7FF444C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7" r="23166" b="-1"/>
          <a:stretch/>
        </p:blipFill>
        <p:spPr>
          <a:xfrm>
            <a:off x="4965290" y="321732"/>
            <a:ext cx="3645088" cy="367484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954C135-A1D6-4629-BD9F-E948BF2EC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78534" y="321732"/>
            <a:ext cx="3088456" cy="2108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ok 7" descr="Obrázok, na ktorom je dievča, držiaci, mladé, stojaci&#10;&#10;Automaticky generovaný popis">
            <a:extLst>
              <a:ext uri="{FF2B5EF4-FFF2-40B4-BE49-F238E27FC236}">
                <a16:creationId xmlns:a16="http://schemas.microsoft.com/office/drawing/2014/main" xmlns="" id="{48659420-B4CF-4E42-8DE1-B64743C1BA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" r="18314" b="-2"/>
          <a:stretch/>
        </p:blipFill>
        <p:spPr>
          <a:xfrm>
            <a:off x="8788410" y="2590800"/>
            <a:ext cx="3078579" cy="3835895"/>
          </a:xfrm>
          <a:prstGeom prst="rect">
            <a:avLst/>
          </a:prstGeom>
        </p:spPr>
      </p:pic>
      <p:pic>
        <p:nvPicPr>
          <p:cNvPr id="6" name="Zástupný objekt pre obsah 5" descr="Obrázok, na ktorom je vonkajšie, trávnik, cesta, ulica&#10;&#10;Automaticky generovaný popis">
            <a:extLst>
              <a:ext uri="{FF2B5EF4-FFF2-40B4-BE49-F238E27FC236}">
                <a16:creationId xmlns:a16="http://schemas.microsoft.com/office/drawing/2014/main" xmlns="" id="{62078AD8-6F1B-45C6-9C46-1C9D6E403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3" r="2" b="11304"/>
          <a:stretch/>
        </p:blipFill>
        <p:spPr>
          <a:xfrm>
            <a:off x="4965290" y="4157448"/>
            <a:ext cx="3645088" cy="23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663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296</Words>
  <Application>Microsoft Office PowerPoint</Application>
  <PresentationFormat>Širokouhlá</PresentationFormat>
  <Paragraphs>59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Wingdings</vt:lpstr>
      <vt:lpstr>Retrospektíva</vt:lpstr>
      <vt:lpstr>Telovýchovné chvíľky vo  voľnom čase – zdravie a pohyb</vt:lpstr>
      <vt:lpstr>Chránim si svoje zdravie...   Takto hádam nie!</vt:lpstr>
      <vt:lpstr>A ako?  </vt:lpstr>
      <vt:lpstr>Pohyb to je predsa zdravie</vt:lpstr>
      <vt:lpstr>Čo je to zdravie?</vt:lpstr>
      <vt:lpstr>Tak sa poďme hýbať!   Môžeme začať </vt:lpstr>
      <vt:lpstr>Čo tak trošku športu</vt:lpstr>
      <vt:lpstr>Hýbať sa dá aj takto  </vt:lpstr>
      <vt:lpstr>Alebo i takto</vt:lpstr>
      <vt:lpstr>A čo tak, zacvičiť si?</vt:lpstr>
      <vt:lpstr>Zumba  </vt:lpstr>
      <vt:lpstr>Aerobik  </vt:lpstr>
      <vt:lpstr>Pilates  </vt:lpstr>
      <vt:lpstr>Joga </vt:lpstr>
      <vt:lpstr>Fitnes  </vt:lpstr>
      <vt:lpstr>Aj kedysi dávno sa cvičilo... </vt:lpstr>
      <vt:lpstr>Pomôž futbalistovi  nájsť cestu do brány</vt:lpstr>
      <vt:lpstr>Hádaj, hádaj hádanku...</vt:lpstr>
      <vt:lpstr>Ďakujem za pozornosť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Telovýchovné chvíľky vo  voľnom čase – zdravie a pohyb</dc:title>
  <dc:creator>Miriam Danielova</dc:creator>
  <cp:lastModifiedBy>Mária</cp:lastModifiedBy>
  <cp:revision>15</cp:revision>
  <dcterms:created xsi:type="dcterms:W3CDTF">2020-04-27T21:33:01Z</dcterms:created>
  <dcterms:modified xsi:type="dcterms:W3CDTF">2020-04-28T08:18:15Z</dcterms:modified>
</cp:coreProperties>
</file>