
<file path=[Content_Types].xml><?xml version="1.0" encoding="utf-8"?>
<Types xmlns="http://schemas.openxmlformats.org/package/2006/content-types">
  <Default Extension="bmp" ContentType="image/bmp"/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57" r:id="rId3"/>
    <p:sldId id="259" r:id="rId4"/>
    <p:sldId id="261" r:id="rId5"/>
    <p:sldId id="267" r:id="rId6"/>
    <p:sldId id="272" r:id="rId7"/>
    <p:sldId id="264" r:id="rId8"/>
    <p:sldId id="263" r:id="rId9"/>
    <p:sldId id="270" r:id="rId10"/>
    <p:sldId id="271" r:id="rId11"/>
    <p:sldId id="273" r:id="rId12"/>
    <p:sldId id="274" r:id="rId13"/>
    <p:sldId id="262" r:id="rId14"/>
    <p:sldId id="268" r:id="rId15"/>
    <p:sldId id="266" r:id="rId16"/>
    <p:sldId id="265" r:id="rId17"/>
    <p:sldId id="260" r:id="rId18"/>
    <p:sldId id="276" r:id="rId19"/>
    <p:sldId id="275" r:id="rId20"/>
    <p:sldId id="277" r:id="rId21"/>
    <p:sldId id="269" r:id="rId22"/>
    <p:sldId id="258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Upravte štýl predlohy podnadpisov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03FCE02C-6EC6-4E09-BC2C-9FDED4DE236E}" type="datetimeFigureOut">
              <a:rPr lang="en-US" dirty="0"/>
              <a:t>4/2/2020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B075A7A-4A9A-410F-B848-AB998ACC9419}" type="datetimeFigureOut">
              <a:rPr lang="en-US" dirty="0"/>
              <a:pPr/>
              <a:t>4/2/2020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A5F3E88-2D66-4D17-B0FA-EA13CB20B2FF}" type="datetimeFigureOut">
              <a:rPr lang="en-US" dirty="0"/>
              <a:pPr/>
              <a:t>4/2/2020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D8F36E1-9596-4E98-8786-4A17C5D29C65}" type="datetimeFigureOut">
              <a:rPr lang="en-US" dirty="0"/>
              <a:pPr/>
              <a:t>4/2/2020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EE4D1A55-63BC-4BA2-9538-7DDEADA10621}" type="datetimeFigureOut">
              <a:rPr lang="en-US" dirty="0"/>
              <a:t>4/2/2020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6D01ABB-8821-4BF5-97A9-E1A66ACAEAA9}" type="datetimeFigureOut">
              <a:rPr lang="en-US" dirty="0"/>
              <a:pPr/>
              <a:t>4/2/2020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0C37B1C-D4A1-4A4F-A470-80868146AFC5}" type="datetimeFigureOut">
              <a:rPr lang="en-US" dirty="0"/>
              <a:pPr/>
              <a:t>4/2/2020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31D1B9-F39E-471E-80A9-595CAA5664AD}" type="datetimeFigureOut">
              <a:rPr lang="en-US" dirty="0"/>
              <a:pPr/>
              <a:t>4/2/2020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3FCEABC-E2B9-4606-A74F-CB06AF596887}" type="datetimeFigureOut">
              <a:rPr lang="en-US" dirty="0"/>
              <a:pPr/>
              <a:t>4/2/2020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34693" y="237744"/>
            <a:ext cx="8633081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6" name="Rectangle 15"/>
          <p:cNvSpPr/>
          <p:nvPr/>
        </p:nvSpPr>
        <p:spPr>
          <a:xfrm>
            <a:off x="371856" y="374904"/>
            <a:ext cx="8353044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575" y="704850"/>
            <a:ext cx="7562850" cy="51435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A8850A0-01A3-4F4E-AA52-F716A9BFD4EB}" type="datetimeFigureOut">
              <a:rPr lang="en-US" dirty="0"/>
              <a:pPr/>
              <a:t>4/2/2020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9158" y="6214535"/>
            <a:ext cx="5184648" cy="256032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1"/>
          </a:solidFill>
          <a:ln w="6350" cap="sq">
            <a:solidFill>
              <a:schemeClr val="tx1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601076" cy="6382512"/>
          </a:xfrm>
          <a:solidFill>
            <a:srgbClr val="808080"/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5811CCA-BB49-46C7-A0E2-F42339750F9A}" type="datetimeFigureOut">
              <a:rPr lang="en-US" dirty="0"/>
              <a:t>4/2/2020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17205CAA-4E5A-4223-BD55-C5D2841AC9EF}" type="datetimeFigureOut">
              <a:rPr lang="en-US" dirty="0"/>
              <a:t>4/2/2020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/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37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18" Type="http://schemas.openxmlformats.org/officeDocument/2006/relationships/image" Target="../media/image8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17" Type="http://schemas.openxmlformats.org/officeDocument/2006/relationships/image" Target="../media/image83.png"/><Relationship Id="rId2" Type="http://schemas.openxmlformats.org/officeDocument/2006/relationships/image" Target="../media/image68.png"/><Relationship Id="rId16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5" Type="http://schemas.openxmlformats.org/officeDocument/2006/relationships/image" Target="../media/image8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Relationship Id="rId14" Type="http://schemas.openxmlformats.org/officeDocument/2006/relationships/image" Target="../media/image8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10" Type="http://schemas.openxmlformats.org/officeDocument/2006/relationships/image" Target="../media/image5.png"/><Relationship Id="rId4" Type="http://schemas.openxmlformats.org/officeDocument/2006/relationships/image" Target="../media/image20.jp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971589" y="2116259"/>
            <a:ext cx="6251869" cy="3077731"/>
          </a:xfrm>
        </p:spPr>
        <p:txBody>
          <a:bodyPr/>
          <a:lstStyle/>
          <a:p>
            <a:pPr lvl="0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sk-SK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Lucida Handwriting" panose="03010101010101010101" pitchFamily="66" charset="0"/>
              </a:rPr>
              <a:t>VELKÁ NOC</a:t>
            </a:r>
            <a:br>
              <a:rPr lang="sk-SK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Lucida Handwriting" panose="03010101010101010101" pitchFamily="66" charset="0"/>
              </a:rPr>
            </a:br>
            <a:r>
              <a:rPr lang="sk-SK" altLang="sk-SK" sz="2000" b="1" cap="none" dirty="0" smtClean="0">
                <a:solidFill>
                  <a:srgbClr val="FE7678"/>
                </a:solidFill>
                <a:effectLst/>
                <a:latin typeface="RaleWay"/>
              </a:rPr>
              <a:t>  </a:t>
            </a:r>
            <a:r>
              <a:rPr lang="sk-SK" altLang="sk-SK" sz="3600" cap="none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Gabriola" panose="04040605051002020D02" pitchFamily="82" charset="0"/>
              </a:rPr>
              <a:t>Už </a:t>
            </a:r>
            <a:r>
              <a:rPr lang="sk-SK" altLang="sk-SK" sz="3600" cap="none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Gabriola" panose="04040605051002020D02" pitchFamily="82" charset="0"/>
              </a:rPr>
              <a:t>sa blížia sviatky jari, </a:t>
            </a:r>
            <a:br>
              <a:rPr lang="sk-SK" altLang="sk-SK" sz="3600" cap="none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Gabriola" panose="04040605051002020D02" pitchFamily="82" charset="0"/>
              </a:rPr>
            </a:br>
            <a:r>
              <a:rPr lang="sk-SK" altLang="sk-SK" sz="3600" cap="none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Gabriola" panose="04040605051002020D02" pitchFamily="82" charset="0"/>
              </a:rPr>
              <a:t>už sa tešia veľkí, malí. </a:t>
            </a:r>
            <a:r>
              <a:rPr lang="sk-SK" altLang="sk-SK" sz="3600" cap="none" dirty="0">
                <a:effectLst/>
                <a:latin typeface="Gabriola" panose="04040605051002020D02" pitchFamily="82" charset="0"/>
              </a:rPr>
              <a:t/>
            </a:r>
            <a:br>
              <a:rPr lang="sk-SK" altLang="sk-SK" sz="3600" cap="none" dirty="0">
                <a:effectLst/>
                <a:latin typeface="Gabriola" panose="04040605051002020D02" pitchFamily="82" charset="0"/>
              </a:rPr>
            </a:br>
            <a:endParaRPr lang="sk-SK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Gabriola" panose="04040605051002020D02" pitchFamily="82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r"/>
            <a:r>
              <a:rPr lang="sk-SK" sz="2400" b="1" spc="0" dirty="0" smtClean="0">
                <a:ln/>
                <a:solidFill>
                  <a:schemeClr val="accent3"/>
                </a:solidFill>
                <a:latin typeface="Segoe Script" panose="030B0504020000000003" pitchFamily="66" charset="0"/>
              </a:rPr>
              <a:t>Pripravila  : Xénia Šimková</a:t>
            </a:r>
            <a:endParaRPr lang="sk-SK" sz="2400" b="1" spc="0" dirty="0">
              <a:ln/>
              <a:solidFill>
                <a:schemeClr val="accent3"/>
              </a:solidFill>
              <a:latin typeface="Segoe Script" panose="030B0504020000000003" pitchFamily="66" charset="0"/>
            </a:endParaRPr>
          </a:p>
        </p:txBody>
      </p:sp>
      <p:sp>
        <p:nvSpPr>
          <p:cNvPr id="4" name="Srdce 3"/>
          <p:cNvSpPr/>
          <p:nvPr/>
        </p:nvSpPr>
        <p:spPr>
          <a:xfrm rot="635697">
            <a:off x="4814338" y="2397234"/>
            <a:ext cx="256213" cy="391896"/>
          </a:xfrm>
          <a:prstGeom prst="heart">
            <a:avLst/>
          </a:prstGeom>
          <a:solidFill>
            <a:schemeClr val="accent3">
              <a:lumMod val="60000"/>
              <a:lumOff val="4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5" name="Picture 4" descr="https://babetko.rodinka.sk/uploads/RTEmagicC_s-vajko3_01.jp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59499">
            <a:off x="8945595" y="2524622"/>
            <a:ext cx="1465214" cy="1861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Easter Bunny will make a secret trip to training next week !!!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9565" y="936625"/>
            <a:ext cx="5316310" cy="531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Å tyri hÃºsky biele a piata strakata..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250" out="75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90339" y="56433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75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7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399" y="385015"/>
            <a:ext cx="5561527" cy="1371600"/>
          </a:xfrm>
        </p:spPr>
        <p:txBody>
          <a:bodyPr/>
          <a:lstStyle/>
          <a:p>
            <a:pPr algn="ctr"/>
            <a:r>
              <a:rPr lang="sk-SK" b="1" dirty="0">
                <a:solidFill>
                  <a:srgbClr val="92D050"/>
                </a:solidFill>
                <a:latin typeface="Comic Sans MS" panose="030F0702030302020204" pitchFamily="66" charset="0"/>
              </a:rPr>
              <a:t>Veľký </a:t>
            </a:r>
            <a:r>
              <a:rPr lang="sk-SK" b="1" dirty="0" smtClean="0">
                <a:solidFill>
                  <a:srgbClr val="92D050"/>
                </a:solidFill>
                <a:latin typeface="Comic Sans MS" panose="030F0702030302020204" pitchFamily="66" charset="0"/>
              </a:rPr>
              <a:t>piatok</a:t>
            </a:r>
            <a:endParaRPr lang="sk-SK" dirty="0"/>
          </a:p>
        </p:txBody>
      </p:sp>
      <p:sp>
        <p:nvSpPr>
          <p:cNvPr id="3" name="Obdĺžnik 2"/>
          <p:cNvSpPr/>
          <p:nvPr/>
        </p:nvSpPr>
        <p:spPr>
          <a:xfrm>
            <a:off x="626764" y="3344813"/>
            <a:ext cx="109105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Odnedávna je tento deň známy hlavne vypekaním rôznych dobrôt. </a:t>
            </a:r>
          </a:p>
          <a:p>
            <a:r>
              <a:rPr lang="sk-SK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Výborné na tento deň sú syrové koláčiky, makové šúľance, tvarohové buchty alebo moravské koláče.</a:t>
            </a:r>
            <a:endParaRPr lang="sk-SK" sz="2400" b="0" i="0" u="none" strike="noStrike" dirty="0">
              <a:solidFill>
                <a:schemeClr val="accent3">
                  <a:lumMod val="60000"/>
                  <a:lumOff val="40000"/>
                </a:schemeClr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4" name="Obdĺžnik 3"/>
          <p:cNvSpPr/>
          <p:nvPr/>
        </p:nvSpPr>
        <p:spPr>
          <a:xfrm>
            <a:off x="5778320" y="839982"/>
            <a:ext cx="41216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24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- je časom prísneho pôstu. </a:t>
            </a:r>
            <a:endParaRPr lang="sk-SK" sz="2400" dirty="0">
              <a:solidFill>
                <a:schemeClr val="accent3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Obdĺžnik 4"/>
          <p:cNvSpPr/>
          <p:nvPr/>
        </p:nvSpPr>
        <p:spPr>
          <a:xfrm>
            <a:off x="671842" y="1480261"/>
            <a:ext cx="109105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400" dirty="0">
                <a:solidFill>
                  <a:schemeClr val="accent3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Nemohlo sa ryť do zeme a ani prať bielizeň, lebo by bola zmáčaná Kristovou krvou. </a:t>
            </a:r>
          </a:p>
        </p:txBody>
      </p:sp>
      <p:sp>
        <p:nvSpPr>
          <p:cNvPr id="6" name="Obdĺžnik 5"/>
          <p:cNvSpPr/>
          <p:nvPr/>
        </p:nvSpPr>
        <p:spPr>
          <a:xfrm>
            <a:off x="671842" y="2235526"/>
            <a:ext cx="108203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Chlapci sa na Veľký piatok chodili potápať do potoka a ústami chytali kamienky, ktoré hádzali ľavou rukou za hlavu. Po tomto rituáli ich nemali bolieť zuby. </a:t>
            </a:r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" t="23765"/>
          <a:stretch/>
        </p:blipFill>
        <p:spPr>
          <a:xfrm>
            <a:off x="4984590" y="4545142"/>
            <a:ext cx="3320596" cy="16913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ázok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7" b="29924"/>
          <a:stretch/>
        </p:blipFill>
        <p:spPr>
          <a:xfrm>
            <a:off x="824247" y="4622205"/>
            <a:ext cx="3649944" cy="1645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2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585" y="4306091"/>
            <a:ext cx="2676656" cy="20074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9472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12901" y="385017"/>
            <a:ext cx="4891825" cy="1371600"/>
          </a:xfrm>
        </p:spPr>
        <p:txBody>
          <a:bodyPr/>
          <a:lstStyle/>
          <a:p>
            <a:pPr algn="ctr"/>
            <a:r>
              <a:rPr lang="sk-SK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Biela sobota</a:t>
            </a:r>
            <a:endParaRPr lang="sk-SK" dirty="0"/>
          </a:p>
        </p:txBody>
      </p:sp>
      <p:sp>
        <p:nvSpPr>
          <p:cNvPr id="4" name="Obdĺžnik 3"/>
          <p:cNvSpPr/>
          <p:nvPr/>
        </p:nvSpPr>
        <p:spPr>
          <a:xfrm>
            <a:off x="4097346" y="2590117"/>
            <a:ext cx="39945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G</a:t>
            </a:r>
            <a:r>
              <a:rPr lang="sk-SK" sz="24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azdinky </a:t>
            </a:r>
            <a:r>
              <a:rPr lang="sk-SK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vypekali mazance </a:t>
            </a:r>
            <a:endParaRPr lang="sk-SK" sz="2400" dirty="0" smtClean="0">
              <a:solidFill>
                <a:schemeClr val="accent3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sk-SK" sz="24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a </a:t>
            </a:r>
            <a:r>
              <a:rPr lang="sk-SK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baránky, gazdovia plietli korbáče a deti zdobili vajíčka. </a:t>
            </a: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77" y="2724166"/>
            <a:ext cx="3245476" cy="21615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99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Obdĺžnik 5"/>
          <p:cNvSpPr/>
          <p:nvPr/>
        </p:nvSpPr>
        <p:spPr>
          <a:xfrm>
            <a:off x="479888" y="1620885"/>
            <a:ext cx="101356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400" dirty="0">
                <a:solidFill>
                  <a:schemeClr val="accent3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Na </a:t>
            </a:r>
            <a:r>
              <a:rPr lang="sk-SK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Bielu sobotu </a:t>
            </a:r>
            <a:r>
              <a:rPr lang="sk-SK" sz="2400" dirty="0">
                <a:solidFill>
                  <a:schemeClr val="accent3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sa ľudia venovali vareniu a pečeniu obradných jedál. </a:t>
            </a:r>
            <a:endParaRPr lang="sk-SK" sz="2400" dirty="0" smtClean="0">
              <a:solidFill>
                <a:schemeClr val="accent3">
                  <a:lumMod val="40000"/>
                  <a:lumOff val="60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sk-SK" sz="24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Bola </a:t>
            </a:r>
            <a:r>
              <a:rPr lang="sk-SK" sz="2400" dirty="0">
                <a:solidFill>
                  <a:schemeClr val="accent3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to bravčovina, často sa varila šunka</a:t>
            </a:r>
            <a:r>
              <a:rPr lang="sk-SK" sz="24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.</a:t>
            </a:r>
            <a:endParaRPr lang="sk-SK" sz="2400" dirty="0">
              <a:solidFill>
                <a:schemeClr val="accent3">
                  <a:lumMod val="40000"/>
                  <a:lumOff val="6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940" y="2260250"/>
            <a:ext cx="3084758" cy="17627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854" y="3279845"/>
            <a:ext cx="4006916" cy="2258064"/>
          </a:xfrm>
          <a:prstGeom prst="rect">
            <a:avLst/>
          </a:prstGeom>
        </p:spPr>
      </p:pic>
      <p:sp>
        <p:nvSpPr>
          <p:cNvPr id="11" name="Obdĺžnik 10"/>
          <p:cNvSpPr/>
          <p:nvPr/>
        </p:nvSpPr>
        <p:spPr>
          <a:xfrm>
            <a:off x="479888" y="5323817"/>
            <a:ext cx="110935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Významnú úlohu mal oheň, ktorý sa roznecoval na Bielu sobotu. Novým ohňom zapálili večnú lampu a veľkonočnú sviecu zvanú </a:t>
            </a:r>
            <a:r>
              <a:rPr lang="sk-SK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paškál</a:t>
            </a:r>
            <a:r>
              <a:rPr lang="sk-SK" sz="2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sk-SK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</a:t>
            </a:r>
            <a:br>
              <a:rPr lang="sk-SK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</a:br>
            <a:endParaRPr lang="sk-SK" sz="2400" dirty="0">
              <a:solidFill>
                <a:schemeClr val="accent3">
                  <a:lumMod val="60000"/>
                  <a:lumOff val="4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56550">
            <a:off x="7799888" y="560491"/>
            <a:ext cx="909207" cy="1133702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2256">
            <a:off x="3026440" y="534124"/>
            <a:ext cx="787438" cy="113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877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33351" y="359259"/>
            <a:ext cx="6926687" cy="1371600"/>
          </a:xfrm>
        </p:spPr>
        <p:txBody>
          <a:bodyPr/>
          <a:lstStyle/>
          <a:p>
            <a:pPr algn="ctr"/>
            <a:r>
              <a:rPr lang="sk-SK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Veľkonočná nedeľa</a:t>
            </a:r>
            <a:endParaRPr lang="sk-SK" dirty="0"/>
          </a:p>
        </p:txBody>
      </p:sp>
      <p:sp>
        <p:nvSpPr>
          <p:cNvPr id="3" name="Obdĺžnik 2"/>
          <p:cNvSpPr/>
          <p:nvPr/>
        </p:nvSpPr>
        <p:spPr>
          <a:xfrm>
            <a:off x="859662" y="2510585"/>
            <a:ext cx="106411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4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Tradičné jedlá </a:t>
            </a:r>
            <a:r>
              <a:rPr lang="sk-SK" sz="2400" dirty="0">
                <a:solidFill>
                  <a:schemeClr val="accent3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sú údená šunka, varené vajíčka, zelený šalát, zemiakový šalát, syr, chren a čerstvý chlieb. </a:t>
            </a:r>
            <a:endParaRPr lang="sk-SK" sz="2400" b="0" i="0" u="none" strike="noStrike" dirty="0">
              <a:solidFill>
                <a:schemeClr val="accent3">
                  <a:lumMod val="40000"/>
                  <a:lumOff val="60000"/>
                </a:schemeClr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67"/>
          <a:stretch/>
        </p:blipFill>
        <p:spPr>
          <a:xfrm>
            <a:off x="604233" y="3674552"/>
            <a:ext cx="4640110" cy="26007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ázok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" t="2262" r="-1203" b="-2262"/>
          <a:stretch/>
        </p:blipFill>
        <p:spPr>
          <a:xfrm>
            <a:off x="4709373" y="3888945"/>
            <a:ext cx="3174642" cy="21094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029978" y="2714291"/>
            <a:ext cx="3052293" cy="4069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99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Obdĺžnik 7"/>
          <p:cNvSpPr/>
          <p:nvPr/>
        </p:nvSpPr>
        <p:spPr>
          <a:xfrm>
            <a:off x="859662" y="1482869"/>
            <a:ext cx="104866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Na obed si všetci posadali za stôl a začala spoločná konzumácia jedál. </a:t>
            </a:r>
            <a:endParaRPr lang="sk-SK" sz="2400" dirty="0" smtClean="0">
              <a:solidFill>
                <a:schemeClr val="accent3">
                  <a:lumMod val="60000"/>
                  <a:lumOff val="40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sk-SK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Stôl </a:t>
            </a:r>
            <a:r>
              <a:rPr lang="sk-SK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bol prestretý hojnosťou a pripomínal štedrovečerný stôl.</a:t>
            </a: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5217">
            <a:off x="9164659" y="582224"/>
            <a:ext cx="925669" cy="925669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5217">
            <a:off x="2503061" y="582224"/>
            <a:ext cx="925669" cy="92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866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83281" y="398532"/>
            <a:ext cx="6866795" cy="1120665"/>
          </a:xfrm>
        </p:spPr>
        <p:txBody>
          <a:bodyPr/>
          <a:lstStyle/>
          <a:p>
            <a:pPr algn="ctr"/>
            <a:r>
              <a:rPr lang="sk-SK" dirty="0" smtClean="0">
                <a:solidFill>
                  <a:srgbClr val="92D050"/>
                </a:solidFill>
                <a:latin typeface="Comic Sans MS" panose="030F0702030302020204" pitchFamily="66" charset="0"/>
              </a:rPr>
              <a:t>Veľkonočný pondelok</a:t>
            </a:r>
            <a:endParaRPr lang="sk-SK" dirty="0">
              <a:solidFill>
                <a:srgbClr val="92D050"/>
              </a:solidFill>
            </a:endParaRPr>
          </a:p>
        </p:txBody>
      </p:sp>
      <p:pic>
        <p:nvPicPr>
          <p:cNvPr id="3" name="Picture 6" descr="Maďarsko - prekvapivo fotogenické - Fotoscéna | ePhoto.sk - foto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911" y="2123636"/>
            <a:ext cx="4118645" cy="31988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Obdĺžnik 3"/>
          <p:cNvSpPr/>
          <p:nvPr/>
        </p:nvSpPr>
        <p:spPr>
          <a:xfrm>
            <a:off x="2462393" y="4288226"/>
            <a:ext cx="333562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altLang="sk-SK" sz="2800" b="1" dirty="0" err="1" smtClean="0">
                <a:latin typeface="Blackadder ITC" pitchFamily="82" charset="0"/>
              </a:rPr>
              <a:t>Šibi</a:t>
            </a:r>
            <a:r>
              <a:rPr lang="sk-SK" altLang="sk-SK" sz="2800" b="1" dirty="0" smtClean="0">
                <a:latin typeface="Blackadder ITC" pitchFamily="82" charset="0"/>
              </a:rPr>
              <a:t> -  ryby</a:t>
            </a:r>
            <a:r>
              <a:rPr lang="sk-SK" altLang="sk-SK" sz="2800" b="1" dirty="0">
                <a:latin typeface="Blackadder ITC" pitchFamily="82" charset="0"/>
              </a:rPr>
              <a:t>, mastné ryby,</a:t>
            </a:r>
            <a:br>
              <a:rPr lang="sk-SK" altLang="sk-SK" sz="2800" b="1" dirty="0">
                <a:latin typeface="Blackadder ITC" pitchFamily="82" charset="0"/>
              </a:rPr>
            </a:br>
            <a:r>
              <a:rPr lang="sk-SK" altLang="sk-SK" sz="2800" b="1" dirty="0">
                <a:latin typeface="Blackadder ITC" pitchFamily="82" charset="0"/>
              </a:rPr>
              <a:t>kus koláča, od korbáča,</a:t>
            </a:r>
            <a:br>
              <a:rPr lang="sk-SK" altLang="sk-SK" sz="2800" b="1" dirty="0">
                <a:latin typeface="Blackadder ITC" pitchFamily="82" charset="0"/>
              </a:rPr>
            </a:br>
            <a:r>
              <a:rPr lang="sk-SK" altLang="sk-SK" sz="2800" b="1" dirty="0">
                <a:latin typeface="Blackadder ITC" pitchFamily="82" charset="0"/>
              </a:rPr>
              <a:t>ja chcem iba máličko,</a:t>
            </a:r>
            <a:br>
              <a:rPr lang="sk-SK" altLang="sk-SK" sz="2800" b="1" dirty="0">
                <a:latin typeface="Blackadder ITC" pitchFamily="82" charset="0"/>
              </a:rPr>
            </a:br>
            <a:r>
              <a:rPr lang="sk-SK" altLang="sk-SK" sz="2800" b="1" dirty="0">
                <a:latin typeface="Blackadder ITC" pitchFamily="82" charset="0"/>
              </a:rPr>
              <a:t>maľované vajíčko</a:t>
            </a:r>
            <a:r>
              <a:rPr lang="sk-SK" altLang="sk-SK" sz="2800" b="1" dirty="0" smtClean="0">
                <a:latin typeface="Blackadder ITC" pitchFamily="82" charset="0"/>
              </a:rPr>
              <a:t>.</a:t>
            </a:r>
            <a:endParaRPr lang="sk-SK" sz="2800" dirty="0"/>
          </a:p>
        </p:txBody>
      </p:sp>
      <p:sp>
        <p:nvSpPr>
          <p:cNvPr id="7" name="Obdĺžnik 6"/>
          <p:cNvSpPr/>
          <p:nvPr/>
        </p:nvSpPr>
        <p:spPr>
          <a:xfrm>
            <a:off x="569173" y="2687621"/>
            <a:ext cx="72127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400" dirty="0" smtClean="0">
                <a:solidFill>
                  <a:srgbClr val="92D050"/>
                </a:solidFill>
                <a:latin typeface="Comic Sans MS" panose="030F0702030302020204" pitchFamily="66" charset="0"/>
              </a:rPr>
              <a:t>Pri odchode každému mládencovi pripli </a:t>
            </a:r>
          </a:p>
          <a:p>
            <a:r>
              <a:rPr lang="sk-SK" sz="2400" dirty="0" smtClean="0">
                <a:solidFill>
                  <a:srgbClr val="92D050"/>
                </a:solidFill>
                <a:latin typeface="Comic Sans MS" panose="030F0702030302020204" pitchFamily="66" charset="0"/>
              </a:rPr>
              <a:t>na košeľu maľované vajíčko. </a:t>
            </a:r>
          </a:p>
        </p:txBody>
      </p:sp>
      <p:sp>
        <p:nvSpPr>
          <p:cNvPr id="5" name="Obdĺžnik 4"/>
          <p:cNvSpPr/>
          <p:nvPr/>
        </p:nvSpPr>
        <p:spPr>
          <a:xfrm>
            <a:off x="569173" y="1519197"/>
            <a:ext cx="73467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400" dirty="0">
                <a:solidFill>
                  <a:schemeClr val="accent3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Voda mala zabezpečiť dievčatám zdravie a krásu. </a:t>
            </a:r>
          </a:p>
          <a:p>
            <a:r>
              <a:rPr lang="sk-SK" sz="2400" dirty="0">
                <a:solidFill>
                  <a:schemeClr val="accent3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Dievčatá im zase na oplátku pripravili</a:t>
            </a:r>
          </a:p>
          <a:p>
            <a:r>
              <a:rPr lang="sk-SK" sz="2400" dirty="0">
                <a:solidFill>
                  <a:schemeClr val="accent3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pohostenie v podobe koláčov, vajec a páleného. </a:t>
            </a:r>
          </a:p>
        </p:txBody>
      </p:sp>
      <p:sp>
        <p:nvSpPr>
          <p:cNvPr id="8" name="Obdĺžnik 7"/>
          <p:cNvSpPr/>
          <p:nvPr/>
        </p:nvSpPr>
        <p:spPr>
          <a:xfrm>
            <a:off x="529668" y="3457229"/>
            <a:ext cx="7044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400" dirty="0">
                <a:solidFill>
                  <a:schemeClr val="accent3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Dnes sme od týchto tradícií trošku upustili a kúpači navštevujú iba najbližšiu rodinu.</a:t>
            </a:r>
          </a:p>
        </p:txBody>
      </p:sp>
      <p:pic>
        <p:nvPicPr>
          <p:cNvPr id="9" name="Obrázo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2977">
            <a:off x="560279" y="4382675"/>
            <a:ext cx="1097636" cy="1465041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0394">
            <a:off x="1319402" y="4815780"/>
            <a:ext cx="1031532" cy="1378968"/>
          </a:xfrm>
          <a:prstGeom prst="rect">
            <a:avLst/>
          </a:prstGeom>
        </p:spPr>
      </p:pic>
      <p:pic>
        <p:nvPicPr>
          <p:cNvPr id="13" name="Obrázo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7256">
            <a:off x="5992499" y="4461756"/>
            <a:ext cx="1107028" cy="1515180"/>
          </a:xfrm>
          <a:prstGeom prst="rect">
            <a:avLst/>
          </a:prstGeom>
        </p:spPr>
      </p:pic>
      <p:pic>
        <p:nvPicPr>
          <p:cNvPr id="14" name="Obrázok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83299" flipH="1">
            <a:off x="10232516" y="846571"/>
            <a:ext cx="877822" cy="1092724"/>
          </a:xfrm>
          <a:prstGeom prst="rect">
            <a:avLst/>
          </a:prstGeom>
        </p:spPr>
      </p:pic>
      <p:pic>
        <p:nvPicPr>
          <p:cNvPr id="15" name="Obrázok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8708">
            <a:off x="9317885" y="521811"/>
            <a:ext cx="994718" cy="1271339"/>
          </a:xfrm>
          <a:prstGeom prst="rect">
            <a:avLst/>
          </a:prstGeom>
        </p:spPr>
      </p:pic>
      <p:pic>
        <p:nvPicPr>
          <p:cNvPr id="16" name="Obrázok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4289">
            <a:off x="5059114" y="4786332"/>
            <a:ext cx="1081202" cy="1437862"/>
          </a:xfrm>
          <a:prstGeom prst="rect">
            <a:avLst/>
          </a:prstGeom>
        </p:spPr>
      </p:pic>
      <p:pic>
        <p:nvPicPr>
          <p:cNvPr id="17" name="Obrázok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80883">
            <a:off x="10855755" y="1513256"/>
            <a:ext cx="511905" cy="511905"/>
          </a:xfrm>
          <a:prstGeom prst="rect">
            <a:avLst/>
          </a:prstGeom>
        </p:spPr>
      </p:pic>
      <p:pic>
        <p:nvPicPr>
          <p:cNvPr id="18" name="Obrázok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80883">
            <a:off x="8991264" y="1136981"/>
            <a:ext cx="511905" cy="511905"/>
          </a:xfrm>
          <a:prstGeom prst="rect">
            <a:avLst/>
          </a:prstGeom>
        </p:spPr>
      </p:pic>
      <p:pic>
        <p:nvPicPr>
          <p:cNvPr id="19" name="Obrázok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5217">
            <a:off x="2173152" y="532484"/>
            <a:ext cx="925669" cy="925669"/>
          </a:xfrm>
          <a:prstGeom prst="rect">
            <a:avLst/>
          </a:prstGeom>
        </p:spPr>
      </p:pic>
      <p:pic>
        <p:nvPicPr>
          <p:cNvPr id="20" name="Obrázok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5217">
            <a:off x="6899530" y="5353913"/>
            <a:ext cx="925669" cy="92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762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5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71422" y="554567"/>
            <a:ext cx="6469234" cy="1371600"/>
          </a:xfrm>
        </p:spPr>
        <p:txBody>
          <a:bodyPr>
            <a:normAutofit/>
          </a:bodyPr>
          <a:lstStyle/>
          <a:p>
            <a:pPr algn="ctr"/>
            <a:r>
              <a:rPr lang="sk-SK" altLang="sk-SK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Veľkonočné symboly</a:t>
            </a:r>
            <a:endParaRPr lang="sk-SK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3" y="680870"/>
            <a:ext cx="2718309" cy="1163436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53143" y="5534662"/>
            <a:ext cx="11254911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2200" b="1" i="0" strike="noStrike" cap="none" normalizeH="0" baseline="0" dirty="0" smtClean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Kríž</a:t>
            </a:r>
            <a:r>
              <a:rPr kumimoji="0" lang="sk-SK" altLang="sk-SK" sz="2200" b="1" i="0" strike="noStrike" cap="none" normalizeH="0" dirty="0" smtClean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- </a:t>
            </a:r>
            <a:r>
              <a:rPr kumimoji="0" lang="sk-SK" altLang="sk-SK" sz="22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Comic Sans MS" panose="030F0702030302020204" pitchFamily="66" charset="0"/>
              </a:rPr>
              <a:t>Je dnes najdôležitejším z kresťanských symbolov, pretože Kristus bol odsúdený na smrť ukrižovaním.</a:t>
            </a: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1" t="13198"/>
          <a:stretch/>
        </p:blipFill>
        <p:spPr>
          <a:xfrm>
            <a:off x="9426112" y="554567"/>
            <a:ext cx="2351314" cy="1695911"/>
          </a:xfrm>
          <a:prstGeom prst="rect">
            <a:avLst/>
          </a:prstGeom>
        </p:spPr>
      </p:pic>
      <p:sp>
        <p:nvSpPr>
          <p:cNvPr id="9" name="Obdĺžnik 8"/>
          <p:cNvSpPr/>
          <p:nvPr/>
        </p:nvSpPr>
        <p:spPr>
          <a:xfrm>
            <a:off x="653143" y="1952106"/>
            <a:ext cx="103735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k-SK" altLang="sk-SK" sz="22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Baránok - </a:t>
            </a:r>
            <a:r>
              <a:rPr lang="sk-SK" altLang="sk-SK" sz="2200" dirty="0">
                <a:solidFill>
                  <a:schemeClr val="accent3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V kresťanstve je baránok jedným zo symbolov Ježiša Krista, lebo obrazne podľa kresťanskej viery je baránok obetovaný za spásu sveta.</a:t>
            </a:r>
          </a:p>
        </p:txBody>
      </p:sp>
      <p:sp>
        <p:nvSpPr>
          <p:cNvPr id="10" name="Obdĺžnik 9"/>
          <p:cNvSpPr/>
          <p:nvPr/>
        </p:nvSpPr>
        <p:spPr>
          <a:xfrm>
            <a:off x="653143" y="2697761"/>
            <a:ext cx="1098731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k-SK" altLang="sk-SK" sz="22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Vajíčko - </a:t>
            </a:r>
            <a:r>
              <a:rPr lang="sk-SK" altLang="sk-SK" sz="2200" dirty="0">
                <a:solidFill>
                  <a:schemeClr val="accent3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Je zárodok života, v mnohých kultúrach symbolom plodnosti, života a vzkriesenia.</a:t>
            </a:r>
          </a:p>
        </p:txBody>
      </p:sp>
      <p:sp>
        <p:nvSpPr>
          <p:cNvPr id="11" name="Obdĺžnik 10"/>
          <p:cNvSpPr/>
          <p:nvPr/>
        </p:nvSpPr>
        <p:spPr>
          <a:xfrm>
            <a:off x="602394" y="3425652"/>
            <a:ext cx="713208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k-SK" altLang="sk-SK" sz="22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Zajačik a korbáč - </a:t>
            </a:r>
            <a:r>
              <a:rPr lang="sk-SK" altLang="sk-SK" sz="2200" dirty="0">
                <a:solidFill>
                  <a:schemeClr val="accent3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Zajačik je oslavou príchodu jari.</a:t>
            </a:r>
          </a:p>
        </p:txBody>
      </p:sp>
      <p:sp>
        <p:nvSpPr>
          <p:cNvPr id="12" name="Obdĺžnik 11"/>
          <p:cNvSpPr/>
          <p:nvPr/>
        </p:nvSpPr>
        <p:spPr>
          <a:xfrm>
            <a:off x="602394" y="3897823"/>
            <a:ext cx="1103806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k-SK" altLang="sk-SK" sz="22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Oheň - </a:t>
            </a:r>
            <a:r>
              <a:rPr lang="sk-SK" altLang="sk-SK" sz="2200" dirty="0">
                <a:solidFill>
                  <a:schemeClr val="accent3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Veľkonočná bohoslužba sa začína zapálením veľkonočného ohňa, ktorý symbolizuje víťazstvo Ježiša Krista nad temnotou a smrťou. 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k-SK" altLang="sk-SK" sz="22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Od tohto ohňa sa potom zapaľujú veľkonočné sviečky.</a:t>
            </a:r>
            <a:endParaRPr lang="sk-SK" altLang="sk-SK" sz="2200" dirty="0">
              <a:solidFill>
                <a:schemeClr val="accent3">
                  <a:lumMod val="40000"/>
                  <a:lumOff val="6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Obdĺžnik 12"/>
          <p:cNvSpPr/>
          <p:nvPr/>
        </p:nvSpPr>
        <p:spPr>
          <a:xfrm>
            <a:off x="602394" y="5072997"/>
            <a:ext cx="912948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k-SK" altLang="sk-SK" sz="22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Sviečka -</a:t>
            </a:r>
            <a:r>
              <a:rPr lang="sk-SK" altLang="sk-SK" sz="2200" dirty="0">
                <a:solidFill>
                  <a:schemeClr val="accent3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Veľkonočná sviečka symbolizuje vzkrieseného Krista. </a:t>
            </a: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34" r="21595"/>
          <a:stretch/>
        </p:blipFill>
        <p:spPr>
          <a:xfrm>
            <a:off x="10889857" y="2747486"/>
            <a:ext cx="1068946" cy="354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204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1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1991" y="397896"/>
            <a:ext cx="7119259" cy="960127"/>
          </a:xfrm>
        </p:spPr>
        <p:txBody>
          <a:bodyPr>
            <a:normAutofit/>
          </a:bodyPr>
          <a:lstStyle/>
          <a:p>
            <a:pPr algn="ctr"/>
            <a:r>
              <a:rPr lang="sk-SK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Zopár obrázkov z minulosti</a:t>
            </a:r>
            <a:endParaRPr lang="sk-SK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34" y="3508953"/>
            <a:ext cx="3496783" cy="27025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6" descr="Easter Hop 2020 – Virtual Runner S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34" y="526647"/>
            <a:ext cx="2385844" cy="2982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010" y="1358023"/>
            <a:ext cx="3963297" cy="33047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Obrázo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127" y="3766490"/>
            <a:ext cx="4201765" cy="25520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Obrázok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949" y="1414164"/>
            <a:ext cx="4031839" cy="26899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2597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8619" y="382519"/>
            <a:ext cx="7395029" cy="1371600"/>
          </a:xfrm>
        </p:spPr>
        <p:txBody>
          <a:bodyPr>
            <a:normAutofit fontScale="90000"/>
          </a:bodyPr>
          <a:lstStyle/>
          <a:p>
            <a:r>
              <a:rPr lang="sk-SK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Podľa starých </a:t>
            </a:r>
            <a:r>
              <a:rPr lang="sk-SK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pranostík...</a:t>
            </a:r>
            <a:endParaRPr lang="sk-SK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Obdĺžnik 4"/>
          <p:cNvSpPr/>
          <p:nvPr/>
        </p:nvSpPr>
        <p:spPr>
          <a:xfrm>
            <a:off x="513999" y="2942009"/>
            <a:ext cx="63546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2400" dirty="0">
                <a:solidFill>
                  <a:srgbClr val="92D050"/>
                </a:solidFill>
                <a:latin typeface="Comic Sans MS" panose="030F0702030302020204" pitchFamily="66" charset="0"/>
              </a:rPr>
              <a:t>Ak je Zelený štvrtok biely, bude teplé leto.</a:t>
            </a:r>
          </a:p>
        </p:txBody>
      </p:sp>
      <p:sp>
        <p:nvSpPr>
          <p:cNvPr id="7" name="Obdĺžnik 6"/>
          <p:cNvSpPr/>
          <p:nvPr/>
        </p:nvSpPr>
        <p:spPr>
          <a:xfrm>
            <a:off x="513999" y="3687231"/>
            <a:ext cx="69445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Pekná a jasná Veľká noc znamená bohatú úrodu.</a:t>
            </a:r>
          </a:p>
        </p:txBody>
      </p:sp>
      <p:grpSp>
        <p:nvGrpSpPr>
          <p:cNvPr id="23" name="Skupina 22"/>
          <p:cNvGrpSpPr/>
          <p:nvPr/>
        </p:nvGrpSpPr>
        <p:grpSpPr>
          <a:xfrm>
            <a:off x="513999" y="3913617"/>
            <a:ext cx="10282350" cy="2331635"/>
            <a:chOff x="513999" y="3913617"/>
            <a:chExt cx="10282350" cy="2331635"/>
          </a:xfrm>
        </p:grpSpPr>
        <p:sp>
          <p:nvSpPr>
            <p:cNvPr id="4" name="Obdĺžnik 3"/>
            <p:cNvSpPr/>
            <p:nvPr/>
          </p:nvSpPr>
          <p:spPr>
            <a:xfrm>
              <a:off x="513999" y="4564578"/>
              <a:ext cx="831944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k-SK" sz="2400" dirty="0" smtClean="0">
                  <a:solidFill>
                    <a:srgbClr val="92D050"/>
                  </a:solidFill>
                  <a:latin typeface="Comic Sans MS" panose="030F0702030302020204" pitchFamily="66" charset="0"/>
                </a:rPr>
                <a:t>Ak </a:t>
              </a:r>
              <a:r>
                <a:rPr lang="sk-SK" sz="2400" dirty="0">
                  <a:solidFill>
                    <a:srgbClr val="92D050"/>
                  </a:solidFill>
                  <a:latin typeface="Comic Sans MS" panose="030F0702030302020204" pitchFamily="66" charset="0"/>
                </a:rPr>
                <a:t>na Veľký piatok prší, treba sa obávať suchého </a:t>
              </a:r>
              <a:r>
                <a:rPr lang="sk-SK" sz="2400" dirty="0" smtClean="0">
                  <a:solidFill>
                    <a:srgbClr val="92D050"/>
                  </a:solidFill>
                  <a:latin typeface="Comic Sans MS" panose="030F0702030302020204" pitchFamily="66" charset="0"/>
                </a:rPr>
                <a:t>roka.</a:t>
              </a:r>
              <a:endParaRPr lang="sk-SK" sz="2400" dirty="0">
                <a:solidFill>
                  <a:srgbClr val="92D050"/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8" name="Obrázok 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405"/>
            <a:stretch/>
          </p:blipFill>
          <p:spPr>
            <a:xfrm>
              <a:off x="8331674" y="3913617"/>
              <a:ext cx="2464675" cy="2331635"/>
            </a:xfrm>
            <a:prstGeom prst="rect">
              <a:avLst/>
            </a:prstGeom>
          </p:spPr>
        </p:pic>
      </p:grpSp>
      <p:grpSp>
        <p:nvGrpSpPr>
          <p:cNvPr id="19" name="Skupina 18"/>
          <p:cNvGrpSpPr/>
          <p:nvPr/>
        </p:nvGrpSpPr>
        <p:grpSpPr>
          <a:xfrm>
            <a:off x="394777" y="295283"/>
            <a:ext cx="11355567" cy="3966177"/>
            <a:chOff x="459171" y="228845"/>
            <a:chExt cx="11355567" cy="3966177"/>
          </a:xfrm>
        </p:grpSpPr>
        <p:pic>
          <p:nvPicPr>
            <p:cNvPr id="10" name="Obrázok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657" y="375140"/>
              <a:ext cx="1596962" cy="1596962"/>
            </a:xfrm>
            <a:prstGeom prst="rect">
              <a:avLst/>
            </a:prstGeom>
          </p:spPr>
        </p:pic>
        <p:grpSp>
          <p:nvGrpSpPr>
            <p:cNvPr id="18" name="Skupina 17"/>
            <p:cNvGrpSpPr/>
            <p:nvPr/>
          </p:nvGrpSpPr>
          <p:grpSpPr>
            <a:xfrm>
              <a:off x="8655661" y="228845"/>
              <a:ext cx="3159077" cy="3966177"/>
              <a:chOff x="8676110" y="385638"/>
              <a:chExt cx="3159077" cy="3966177"/>
            </a:xfrm>
          </p:grpSpPr>
          <p:pic>
            <p:nvPicPr>
              <p:cNvPr id="9" name="Obrázok 8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133" t="9582" r="13344"/>
              <a:stretch/>
            </p:blipFill>
            <p:spPr>
              <a:xfrm>
                <a:off x="9695815" y="385638"/>
                <a:ext cx="2109051" cy="3376076"/>
              </a:xfrm>
              <a:prstGeom prst="rect">
                <a:avLst/>
              </a:prstGeom>
            </p:spPr>
          </p:pic>
          <p:pic>
            <p:nvPicPr>
              <p:cNvPr id="12" name="Obrázok 11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636129">
                <a:off x="8886514" y="1910520"/>
                <a:ext cx="1767954" cy="2188761"/>
              </a:xfrm>
              <a:prstGeom prst="rect">
                <a:avLst/>
              </a:prstGeom>
            </p:spPr>
          </p:pic>
          <p:pic>
            <p:nvPicPr>
              <p:cNvPr id="13" name="Obrázok 12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99371" flipH="1">
                <a:off x="10131359" y="2369563"/>
                <a:ext cx="1703828" cy="1948895"/>
              </a:xfrm>
              <a:prstGeom prst="rect">
                <a:avLst/>
              </a:prstGeom>
            </p:spPr>
          </p:pic>
          <p:pic>
            <p:nvPicPr>
              <p:cNvPr id="14" name="Obrázok 1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573256">
                <a:off x="9380973" y="2375752"/>
                <a:ext cx="1596149" cy="1976063"/>
              </a:xfrm>
              <a:prstGeom prst="rect">
                <a:avLst/>
              </a:prstGeom>
            </p:spPr>
          </p:pic>
        </p:grpSp>
        <p:sp>
          <p:nvSpPr>
            <p:cNvPr id="17" name="Obdĺžnik 16"/>
            <p:cNvSpPr/>
            <p:nvPr/>
          </p:nvSpPr>
          <p:spPr>
            <a:xfrm>
              <a:off x="459171" y="1909765"/>
              <a:ext cx="990354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k-SK" sz="2400" dirty="0" smtClean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Comic Sans MS" panose="030F0702030302020204" pitchFamily="66" charset="0"/>
                </a:rPr>
                <a:t>Kvetná </a:t>
              </a:r>
              <a:r>
                <a:rPr lang="sk-SK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Comic Sans MS" panose="030F0702030302020204" pitchFamily="66" charset="0"/>
                </a:rPr>
                <a:t>nedeľa s belasou oblohou a slnkom znamená, že bude dobrá úroda obilia a hrozna - mali by byť plné stodoly, ale i sudy s vínom... </a:t>
              </a:r>
            </a:p>
          </p:txBody>
        </p:sp>
      </p:grpSp>
      <p:grpSp>
        <p:nvGrpSpPr>
          <p:cNvPr id="22" name="Skupina 21"/>
          <p:cNvGrpSpPr/>
          <p:nvPr/>
        </p:nvGrpSpPr>
        <p:grpSpPr>
          <a:xfrm>
            <a:off x="583717" y="5180871"/>
            <a:ext cx="7839647" cy="1203040"/>
            <a:chOff x="639025" y="5233320"/>
            <a:chExt cx="7839647" cy="1203040"/>
          </a:xfrm>
        </p:grpSpPr>
        <p:sp>
          <p:nvSpPr>
            <p:cNvPr id="6" name="Obdĺžnik 5"/>
            <p:cNvSpPr/>
            <p:nvPr/>
          </p:nvSpPr>
          <p:spPr>
            <a:xfrm>
              <a:off x="639025" y="5408460"/>
              <a:ext cx="630172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k-SK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Comic Sans MS" panose="030F0702030302020204" pitchFamily="66" charset="0"/>
                  <a:ea typeface="DejaVu Sans Condensed" panose="020B0606030804020204" pitchFamily="34" charset="0"/>
                  <a:cs typeface="DejaVu Sans Condensed" panose="020B0606030804020204" pitchFamily="34" charset="0"/>
                </a:rPr>
                <a:t>Ak prší na Bielu sobotu, bude málo čerešní.</a:t>
              </a:r>
            </a:p>
          </p:txBody>
        </p:sp>
        <p:pic>
          <p:nvPicPr>
            <p:cNvPr id="20" name="Obrázok 1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8624" y="5233320"/>
              <a:ext cx="898456" cy="939923"/>
            </a:xfrm>
            <a:prstGeom prst="rect">
              <a:avLst/>
            </a:prstGeom>
          </p:spPr>
        </p:pic>
        <p:pic>
          <p:nvPicPr>
            <p:cNvPr id="21" name="Obrázok 2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64707" y="5496437"/>
              <a:ext cx="913965" cy="9399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3626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05459" y="353440"/>
            <a:ext cx="3093076" cy="1371600"/>
          </a:xfrm>
        </p:spPr>
        <p:txBody>
          <a:bodyPr/>
          <a:lstStyle/>
          <a:p>
            <a:r>
              <a:rPr lang="sk-SK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Hádanky</a:t>
            </a:r>
            <a:endParaRPr lang="sk-SK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669330" y="1525399"/>
            <a:ext cx="407509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sk-SK" altLang="sk-SK" sz="2400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egoe Print" panose="02000600000000000000" pitchFamily="2" charset="0"/>
                <a:cs typeface="MV Boli" panose="02000500030200090000" pitchFamily="2" charset="0"/>
              </a:rPr>
              <a:t>Keď ju pustia na lúku,</a:t>
            </a:r>
          </a:p>
          <a:p>
            <a:pPr>
              <a:buClrTx/>
              <a:buFontTx/>
              <a:buNone/>
            </a:pPr>
            <a:r>
              <a:rPr lang="sk-SK" altLang="sk-SK" sz="2400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egoe Print" panose="02000600000000000000" pitchFamily="2" charset="0"/>
                <a:cs typeface="MV Boli" panose="02000500030200090000" pitchFamily="2" charset="0"/>
              </a:rPr>
              <a:t>prechádza sa v kožuchu.</a:t>
            </a:r>
          </a:p>
          <a:p>
            <a:pPr>
              <a:buClrTx/>
              <a:buFontTx/>
              <a:buNone/>
            </a:pPr>
            <a:r>
              <a:rPr lang="sk-SK" altLang="sk-SK" sz="2400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egoe Print" panose="02000600000000000000" pitchFamily="2" charset="0"/>
                <a:cs typeface="MV Boli" panose="02000500030200090000" pitchFamily="2" charset="0"/>
              </a:rPr>
              <a:t>A zvonček jej na krku</a:t>
            </a:r>
          </a:p>
          <a:p>
            <a:pPr>
              <a:buClrTx/>
              <a:buFontTx/>
              <a:buNone/>
            </a:pPr>
            <a:r>
              <a:rPr lang="sk-SK" altLang="sk-SK" sz="2400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egoe Print" panose="02000600000000000000" pitchFamily="2" charset="0"/>
                <a:cs typeface="MV Boli" panose="02000500030200090000" pitchFamily="2" charset="0"/>
              </a:rPr>
              <a:t>vycengáva do kroku. </a:t>
            </a:r>
          </a:p>
          <a:p>
            <a:pPr>
              <a:buClrTx/>
              <a:buFontTx/>
              <a:buNone/>
            </a:pPr>
            <a:endParaRPr lang="sk-SK" sz="2400" dirty="0">
              <a:solidFill>
                <a:schemeClr val="accent3">
                  <a:lumMod val="60000"/>
                  <a:lumOff val="40000"/>
                </a:schemeClr>
              </a:solidFill>
              <a:latin typeface="Segoe Script" panose="030B0504020000000003" pitchFamily="66" charset="0"/>
            </a:endParaRPr>
          </a:p>
        </p:txBody>
      </p:sp>
      <p:sp>
        <p:nvSpPr>
          <p:cNvPr id="4" name="Obdĺžnik 3"/>
          <p:cNvSpPr/>
          <p:nvPr/>
        </p:nvSpPr>
        <p:spPr>
          <a:xfrm>
            <a:off x="5573521" y="1566455"/>
            <a:ext cx="579549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sk-SK" altLang="sk-SK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egoe Print" panose="02000600000000000000" pitchFamily="2" charset="0"/>
              </a:rPr>
              <a:t>Veľké uši, chvostík malý.  </a:t>
            </a:r>
          </a:p>
          <a:p>
            <a:pPr>
              <a:buClrTx/>
              <a:buFontTx/>
              <a:buNone/>
            </a:pPr>
            <a:r>
              <a:rPr lang="sk-SK" altLang="sk-SK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egoe Print" panose="02000600000000000000" pitchFamily="2" charset="0"/>
              </a:rPr>
              <a:t>Čím by sme ho kŕmiť mali?  </a:t>
            </a:r>
          </a:p>
          <a:p>
            <a:pPr>
              <a:buClrTx/>
              <a:buFontTx/>
              <a:buNone/>
            </a:pPr>
            <a:r>
              <a:rPr lang="sk-SK" altLang="sk-SK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egoe Print" panose="02000600000000000000" pitchFamily="2" charset="0"/>
              </a:rPr>
              <a:t>On nemá chuť na zmrzlinku,  </a:t>
            </a:r>
          </a:p>
          <a:p>
            <a:pPr>
              <a:buClrTx/>
              <a:buFontTx/>
              <a:buNone/>
            </a:pPr>
            <a:r>
              <a:rPr lang="sk-SK" altLang="sk-SK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egoe Print" panose="02000600000000000000" pitchFamily="2" charset="0"/>
              </a:rPr>
              <a:t>rád kapustu, ďatelinku.</a:t>
            </a:r>
          </a:p>
        </p:txBody>
      </p:sp>
      <p:sp>
        <p:nvSpPr>
          <p:cNvPr id="5" name="Obdĺžnik 4"/>
          <p:cNvSpPr/>
          <p:nvPr/>
        </p:nvSpPr>
        <p:spPr>
          <a:xfrm>
            <a:off x="1826957" y="4870438"/>
            <a:ext cx="46428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sk-SK" altLang="sk-SK" sz="2400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egoe Print" panose="02000600000000000000" pitchFamily="2" charset="0"/>
              </a:rPr>
              <a:t>V potoku si oprať skúša</a:t>
            </a:r>
          </a:p>
          <a:p>
            <a:pPr>
              <a:buClrTx/>
              <a:buFontTx/>
              <a:buNone/>
            </a:pPr>
            <a:r>
              <a:rPr lang="sk-SK" altLang="sk-SK" sz="2400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egoe Print" panose="02000600000000000000" pitchFamily="2" charset="0"/>
              </a:rPr>
              <a:t>biele pierka do vankúša. </a:t>
            </a:r>
          </a:p>
        </p:txBody>
      </p:sp>
      <p:sp>
        <p:nvSpPr>
          <p:cNvPr id="6" name="Obdĺžnik 5"/>
          <p:cNvSpPr/>
          <p:nvPr/>
        </p:nvSpPr>
        <p:spPr>
          <a:xfrm rot="20835408">
            <a:off x="2055861" y="816230"/>
            <a:ext cx="20601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Tx/>
              <a:buFontTx/>
              <a:buNone/>
            </a:pPr>
            <a:r>
              <a:rPr lang="sk-SK" altLang="sk-SK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egoe Script" panose="030B0504020000000003" pitchFamily="66" charset="0"/>
              </a:rPr>
              <a:t>Čo je to ? </a:t>
            </a:r>
            <a:endParaRPr lang="sk-SK" sz="2800" dirty="0">
              <a:solidFill>
                <a:srgbClr val="FFFF00"/>
              </a:solidFill>
              <a:latin typeface="Segoe Script" panose="030B0504020000000003" pitchFamily="66" charset="0"/>
            </a:endParaRPr>
          </a:p>
        </p:txBody>
      </p:sp>
      <p:sp>
        <p:nvSpPr>
          <p:cNvPr id="7" name="Obdĺžnik 6"/>
          <p:cNvSpPr/>
          <p:nvPr/>
        </p:nvSpPr>
        <p:spPr>
          <a:xfrm rot="546098">
            <a:off x="7922723" y="883584"/>
            <a:ext cx="20601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Tx/>
              <a:buFontTx/>
              <a:buNone/>
            </a:pPr>
            <a:r>
              <a:rPr lang="sk-SK" altLang="sk-SK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egoe Script" panose="030B0504020000000003" pitchFamily="66" charset="0"/>
              </a:rPr>
              <a:t>Čo je to ? </a:t>
            </a:r>
            <a:endParaRPr lang="sk-SK" sz="2800" dirty="0">
              <a:solidFill>
                <a:srgbClr val="FFC000"/>
              </a:solidFill>
              <a:latin typeface="Segoe Script" panose="030B0504020000000003" pitchFamily="66" charset="0"/>
            </a:endParaRPr>
          </a:p>
        </p:txBody>
      </p:sp>
      <p:sp>
        <p:nvSpPr>
          <p:cNvPr id="8" name="Obdĺžnik 7"/>
          <p:cNvSpPr/>
          <p:nvPr/>
        </p:nvSpPr>
        <p:spPr>
          <a:xfrm>
            <a:off x="5668025" y="3573578"/>
            <a:ext cx="455053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sk-SK" altLang="sk-SK" sz="2400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egoe Print" panose="02000600000000000000" pitchFamily="2" charset="0"/>
              </a:rPr>
              <a:t>Na halúzke z výšky	</a:t>
            </a:r>
          </a:p>
          <a:p>
            <a:pPr>
              <a:buClrTx/>
              <a:buFontTx/>
              <a:buNone/>
            </a:pPr>
            <a:r>
              <a:rPr lang="sk-SK" altLang="sk-SK" sz="2400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egoe Print" panose="02000600000000000000" pitchFamily="2" charset="0"/>
              </a:rPr>
              <a:t>Pozerajú myšky.</a:t>
            </a:r>
          </a:p>
          <a:p>
            <a:pPr>
              <a:buClrTx/>
              <a:buFontTx/>
              <a:buNone/>
            </a:pPr>
            <a:r>
              <a:rPr lang="sk-SK" altLang="sk-SK" sz="2400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egoe Print" panose="02000600000000000000" pitchFamily="2" charset="0"/>
              </a:rPr>
              <a:t>Slniečko im pošušky</a:t>
            </a:r>
          </a:p>
          <a:p>
            <a:pPr>
              <a:buClrTx/>
              <a:buFontTx/>
              <a:buNone/>
            </a:pPr>
            <a:r>
              <a:rPr lang="sk-SK" altLang="sk-SK" sz="2400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egoe Print" panose="02000600000000000000" pitchFamily="2" charset="0"/>
              </a:rPr>
              <a:t>hladká sivé kožúšky</a:t>
            </a:r>
            <a:r>
              <a:rPr lang="sk-SK" altLang="sk-SK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egoe Print" panose="02000600000000000000" pitchFamily="2" charset="0"/>
              </a:rPr>
              <a:t>.</a:t>
            </a:r>
            <a:endParaRPr lang="sk-SK" altLang="sk-SK" sz="2400" b="1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Segoe Print" panose="02000600000000000000" pitchFamily="2" charset="0"/>
            </a:endParaRPr>
          </a:p>
        </p:txBody>
      </p:sp>
      <p:grpSp>
        <p:nvGrpSpPr>
          <p:cNvPr id="31" name="Skupina 30"/>
          <p:cNvGrpSpPr/>
          <p:nvPr/>
        </p:nvGrpSpPr>
        <p:grpSpPr>
          <a:xfrm>
            <a:off x="491852" y="1222066"/>
            <a:ext cx="11120290" cy="5001261"/>
            <a:chOff x="296322" y="1252706"/>
            <a:chExt cx="11120290" cy="5001261"/>
          </a:xfrm>
        </p:grpSpPr>
        <p:grpSp>
          <p:nvGrpSpPr>
            <p:cNvPr id="17" name="Skupina 16"/>
            <p:cNvGrpSpPr/>
            <p:nvPr/>
          </p:nvGrpSpPr>
          <p:grpSpPr>
            <a:xfrm>
              <a:off x="2087549" y="2391256"/>
              <a:ext cx="3369087" cy="2297003"/>
              <a:chOff x="2164086" y="2965266"/>
              <a:chExt cx="3139033" cy="2098858"/>
            </a:xfrm>
          </p:grpSpPr>
          <p:pic>
            <p:nvPicPr>
              <p:cNvPr id="15" name="Obrázok 1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31806" y="2965266"/>
                <a:ext cx="1671313" cy="2098858"/>
              </a:xfrm>
              <a:prstGeom prst="rect">
                <a:avLst/>
              </a:prstGeom>
            </p:spPr>
          </p:pic>
          <p:sp>
            <p:nvSpPr>
              <p:cNvPr id="16" name="BlokTextu 15"/>
              <p:cNvSpPr txBox="1"/>
              <p:nvPr/>
            </p:nvSpPr>
            <p:spPr>
              <a:xfrm>
                <a:off x="2164086" y="3683675"/>
                <a:ext cx="1382208" cy="461665"/>
              </a:xfrm>
              <a:prstGeom prst="rect">
                <a:avLst/>
              </a:prstGeom>
              <a:solidFill>
                <a:schemeClr val="accent2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k-SK" sz="2400" dirty="0" smtClean="0">
                    <a:latin typeface="Segoe Print" panose="02000600000000000000" pitchFamily="2" charset="0"/>
                  </a:rPr>
                  <a:t>ovečka</a:t>
                </a:r>
                <a:endParaRPr lang="sk-SK" sz="2400" dirty="0">
                  <a:latin typeface="Segoe Print" panose="02000600000000000000" pitchFamily="2" charset="0"/>
                </a:endParaRPr>
              </a:p>
            </p:txBody>
          </p:sp>
        </p:grpSp>
        <p:grpSp>
          <p:nvGrpSpPr>
            <p:cNvPr id="29" name="Skupina 28"/>
            <p:cNvGrpSpPr/>
            <p:nvPr/>
          </p:nvGrpSpPr>
          <p:grpSpPr>
            <a:xfrm>
              <a:off x="296322" y="4116956"/>
              <a:ext cx="3644613" cy="2137011"/>
              <a:chOff x="296322" y="4116956"/>
              <a:chExt cx="3644613" cy="2137011"/>
            </a:xfrm>
          </p:grpSpPr>
          <p:pic>
            <p:nvPicPr>
              <p:cNvPr id="18" name="Obrázok 1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322" y="4116956"/>
                <a:ext cx="1478748" cy="2126439"/>
              </a:xfrm>
              <a:prstGeom prst="rect">
                <a:avLst/>
              </a:prstGeom>
            </p:spPr>
          </p:pic>
          <p:sp>
            <p:nvSpPr>
              <p:cNvPr id="19" name="BlokTextu 18"/>
              <p:cNvSpPr txBox="1"/>
              <p:nvPr/>
            </p:nvSpPr>
            <p:spPr>
              <a:xfrm>
                <a:off x="2797788" y="5792302"/>
                <a:ext cx="1143147" cy="461665"/>
              </a:xfrm>
              <a:prstGeom prst="rect">
                <a:avLst/>
              </a:prstGeom>
              <a:solidFill>
                <a:schemeClr val="accent2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k-SK" sz="2400" dirty="0" smtClean="0">
                    <a:latin typeface="Segoe Print" panose="02000600000000000000" pitchFamily="2" charset="0"/>
                  </a:rPr>
                  <a:t>hus</a:t>
                </a:r>
                <a:endParaRPr lang="sk-SK" sz="2400" dirty="0">
                  <a:latin typeface="Segoe Print" panose="02000600000000000000" pitchFamily="2" charset="0"/>
                </a:endParaRPr>
              </a:p>
            </p:txBody>
          </p:sp>
        </p:grpSp>
        <p:grpSp>
          <p:nvGrpSpPr>
            <p:cNvPr id="27" name="Skupina 26"/>
            <p:cNvGrpSpPr/>
            <p:nvPr/>
          </p:nvGrpSpPr>
          <p:grpSpPr>
            <a:xfrm>
              <a:off x="8487329" y="1252706"/>
              <a:ext cx="2929283" cy="2352220"/>
              <a:chOff x="8487329" y="1252706"/>
              <a:chExt cx="2929283" cy="2352220"/>
            </a:xfrm>
          </p:grpSpPr>
          <p:pic>
            <p:nvPicPr>
              <p:cNvPr id="20" name="Obrázok 1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54413" y="1252706"/>
                <a:ext cx="1462199" cy="2177405"/>
              </a:xfrm>
              <a:prstGeom prst="rect">
                <a:avLst/>
              </a:prstGeom>
            </p:spPr>
          </p:pic>
          <p:sp>
            <p:nvSpPr>
              <p:cNvPr id="22" name="BlokTextu 21"/>
              <p:cNvSpPr txBox="1"/>
              <p:nvPr/>
            </p:nvSpPr>
            <p:spPr>
              <a:xfrm>
                <a:off x="8487329" y="3143261"/>
                <a:ext cx="1349934" cy="461665"/>
              </a:xfrm>
              <a:prstGeom prst="rect">
                <a:avLst/>
              </a:prstGeom>
              <a:solidFill>
                <a:schemeClr val="accent2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k-SK" sz="2400" dirty="0" smtClean="0">
                    <a:latin typeface="Segoe Print" panose="02000600000000000000" pitchFamily="2" charset="0"/>
                  </a:rPr>
                  <a:t>zajac</a:t>
                </a:r>
                <a:endParaRPr lang="sk-SK" sz="2400" dirty="0">
                  <a:latin typeface="Segoe Print" panose="02000600000000000000" pitchFamily="2" charset="0"/>
                </a:endParaRPr>
              </a:p>
            </p:txBody>
          </p:sp>
        </p:grpSp>
        <p:grpSp>
          <p:nvGrpSpPr>
            <p:cNvPr id="28" name="Skupina 27"/>
            <p:cNvGrpSpPr/>
            <p:nvPr/>
          </p:nvGrpSpPr>
          <p:grpSpPr>
            <a:xfrm>
              <a:off x="5657492" y="4088225"/>
              <a:ext cx="4152036" cy="1772434"/>
              <a:chOff x="5716901" y="4331735"/>
              <a:chExt cx="4152036" cy="1772434"/>
            </a:xfrm>
          </p:grpSpPr>
          <p:sp>
            <p:nvSpPr>
              <p:cNvPr id="25" name="BlokTextu 24"/>
              <p:cNvSpPr txBox="1"/>
              <p:nvPr/>
            </p:nvSpPr>
            <p:spPr>
              <a:xfrm>
                <a:off x="5716901" y="5642504"/>
                <a:ext cx="1885219" cy="461665"/>
              </a:xfrm>
              <a:prstGeom prst="rect">
                <a:avLst/>
              </a:prstGeom>
              <a:solidFill>
                <a:schemeClr val="accent2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k-SK" sz="2400" dirty="0" smtClean="0">
                    <a:latin typeface="Segoe Print" panose="02000600000000000000" pitchFamily="2" charset="0"/>
                  </a:rPr>
                  <a:t>bahniatka</a:t>
                </a:r>
                <a:endParaRPr lang="sk-SK" sz="2400" dirty="0">
                  <a:latin typeface="Segoe Print" panose="02000600000000000000" pitchFamily="2" charset="0"/>
                </a:endParaRPr>
              </a:p>
            </p:txBody>
          </p:sp>
          <p:pic>
            <p:nvPicPr>
              <p:cNvPr id="26" name="Obrázok 2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232514">
                <a:off x="6602661" y="4331735"/>
                <a:ext cx="3266276" cy="1742014"/>
              </a:xfrm>
              <a:prstGeom prst="rect">
                <a:avLst/>
              </a:prstGeom>
            </p:spPr>
          </p:pic>
        </p:grpSp>
      </p:grpSp>
      <p:grpSp>
        <p:nvGrpSpPr>
          <p:cNvPr id="33" name="Skupina 32"/>
          <p:cNvGrpSpPr/>
          <p:nvPr/>
        </p:nvGrpSpPr>
        <p:grpSpPr>
          <a:xfrm>
            <a:off x="7438154" y="4414770"/>
            <a:ext cx="4315317" cy="1985636"/>
            <a:chOff x="7438154" y="4414770"/>
            <a:chExt cx="4315317" cy="1985636"/>
          </a:xfrm>
        </p:grpSpPr>
        <p:grpSp>
          <p:nvGrpSpPr>
            <p:cNvPr id="14" name="Skupina 13"/>
            <p:cNvGrpSpPr/>
            <p:nvPr/>
          </p:nvGrpSpPr>
          <p:grpSpPr>
            <a:xfrm>
              <a:off x="9864552" y="4414770"/>
              <a:ext cx="1820078" cy="1646996"/>
              <a:chOff x="9232481" y="4002662"/>
              <a:chExt cx="2372010" cy="2266098"/>
            </a:xfrm>
          </p:grpSpPr>
          <p:pic>
            <p:nvPicPr>
              <p:cNvPr id="12" name="Obrázok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83407" y="4002662"/>
                <a:ext cx="1421084" cy="1894778"/>
              </a:xfrm>
              <a:prstGeom prst="rect">
                <a:avLst/>
              </a:prstGeom>
            </p:spPr>
          </p:pic>
          <p:pic>
            <p:nvPicPr>
              <p:cNvPr id="13" name="Obrázok 12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056399">
                <a:off x="9232481" y="4342790"/>
                <a:ext cx="1386699" cy="1925970"/>
              </a:xfrm>
              <a:prstGeom prst="rect">
                <a:avLst/>
              </a:prstGeom>
            </p:spPr>
          </p:pic>
        </p:grpSp>
        <p:sp>
          <p:nvSpPr>
            <p:cNvPr id="30" name="BlokTextu 29"/>
            <p:cNvSpPr txBox="1"/>
            <p:nvPr/>
          </p:nvSpPr>
          <p:spPr>
            <a:xfrm>
              <a:off x="7438154" y="6031074"/>
              <a:ext cx="4315317" cy="369332"/>
            </a:xfrm>
            <a:prstGeom prst="rect">
              <a:avLst/>
            </a:prstGeom>
            <a:noFill/>
            <a:ln w="28575">
              <a:solidFill>
                <a:srgbClr val="FFFF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sk-SK" dirty="0" smtClean="0">
                  <a:solidFill>
                    <a:srgbClr val="FFFF00"/>
                  </a:solidFill>
                  <a:latin typeface="Comic Sans MS" panose="030F0702030302020204" pitchFamily="66" charset="0"/>
                </a:rPr>
                <a:t>Pre správnu odpoveď klikni na kraslice</a:t>
              </a:r>
              <a:endParaRPr lang="sk-SK" dirty="0">
                <a:solidFill>
                  <a:srgbClr val="FFFF00"/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4386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6800" y="547060"/>
            <a:ext cx="10058400" cy="685800"/>
          </a:xfrm>
        </p:spPr>
        <p:txBody>
          <a:bodyPr>
            <a:normAutofit/>
          </a:bodyPr>
          <a:lstStyle/>
          <a:p>
            <a:pPr algn="ctr"/>
            <a:r>
              <a:rPr lang="sk-SK" sz="40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NÁJDI  6 ROZDIELOV</a:t>
            </a:r>
            <a:endParaRPr lang="sk-SK" sz="40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4" r="1244"/>
          <a:stretch/>
        </p:blipFill>
        <p:spPr>
          <a:xfrm rot="5400000">
            <a:off x="3544842" y="-80177"/>
            <a:ext cx="4844957" cy="7377548"/>
          </a:xfrm>
          <a:prstGeom prst="rect">
            <a:avLst/>
          </a:prstGeom>
        </p:spPr>
      </p:pic>
      <p:grpSp>
        <p:nvGrpSpPr>
          <p:cNvPr id="12" name="Skupina 11"/>
          <p:cNvGrpSpPr/>
          <p:nvPr/>
        </p:nvGrpSpPr>
        <p:grpSpPr>
          <a:xfrm>
            <a:off x="6620605" y="1290780"/>
            <a:ext cx="3342563" cy="4563215"/>
            <a:chOff x="6640774" y="1295430"/>
            <a:chExt cx="3342563" cy="4563215"/>
          </a:xfrm>
        </p:grpSpPr>
        <p:sp>
          <p:nvSpPr>
            <p:cNvPr id="5" name="Šípka doľava 4"/>
            <p:cNvSpPr/>
            <p:nvPr/>
          </p:nvSpPr>
          <p:spPr>
            <a:xfrm>
              <a:off x="9369188" y="1295430"/>
              <a:ext cx="614149" cy="395785"/>
            </a:xfrm>
            <a:prstGeom prst="leftArrow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6" name="Šípka doľava 5"/>
            <p:cNvSpPr/>
            <p:nvPr/>
          </p:nvSpPr>
          <p:spPr>
            <a:xfrm>
              <a:off x="6640774" y="5462860"/>
              <a:ext cx="614149" cy="395785"/>
            </a:xfrm>
            <a:prstGeom prst="leftArrow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7" name="Šípka doľava 6"/>
            <p:cNvSpPr/>
            <p:nvPr/>
          </p:nvSpPr>
          <p:spPr>
            <a:xfrm>
              <a:off x="8898342" y="3015649"/>
              <a:ext cx="614149" cy="395785"/>
            </a:xfrm>
            <a:prstGeom prst="leftArrow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8" name="Šípka doľava 7"/>
            <p:cNvSpPr/>
            <p:nvPr/>
          </p:nvSpPr>
          <p:spPr>
            <a:xfrm>
              <a:off x="7765577" y="4024981"/>
              <a:ext cx="614149" cy="395785"/>
            </a:xfrm>
            <a:prstGeom prst="leftArrow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0" name="Šípka doľava 9"/>
            <p:cNvSpPr/>
            <p:nvPr/>
          </p:nvSpPr>
          <p:spPr>
            <a:xfrm>
              <a:off x="9031975" y="4537975"/>
              <a:ext cx="614149" cy="395785"/>
            </a:xfrm>
            <a:prstGeom prst="leftArrow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1" name="Šípka doľava 10"/>
            <p:cNvSpPr/>
            <p:nvPr/>
          </p:nvSpPr>
          <p:spPr>
            <a:xfrm>
              <a:off x="8155106" y="4934949"/>
              <a:ext cx="614149" cy="395785"/>
            </a:xfrm>
            <a:prstGeom prst="leftArrow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9512491" y="4414770"/>
            <a:ext cx="2240980" cy="1985636"/>
            <a:chOff x="9512491" y="4414770"/>
            <a:chExt cx="2240980" cy="1985636"/>
          </a:xfrm>
        </p:grpSpPr>
        <p:grpSp>
          <p:nvGrpSpPr>
            <p:cNvPr id="14" name="Skupina 13"/>
            <p:cNvGrpSpPr/>
            <p:nvPr/>
          </p:nvGrpSpPr>
          <p:grpSpPr>
            <a:xfrm>
              <a:off x="9864552" y="4414770"/>
              <a:ext cx="1820078" cy="1646996"/>
              <a:chOff x="9232481" y="4002662"/>
              <a:chExt cx="2372010" cy="2266098"/>
            </a:xfrm>
          </p:grpSpPr>
          <p:pic>
            <p:nvPicPr>
              <p:cNvPr id="16" name="Obrázok 1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83407" y="4002662"/>
                <a:ext cx="1421084" cy="1894778"/>
              </a:xfrm>
              <a:prstGeom prst="rect">
                <a:avLst/>
              </a:prstGeom>
            </p:spPr>
          </p:pic>
          <p:pic>
            <p:nvPicPr>
              <p:cNvPr id="17" name="Obrázok 1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056399">
                <a:off x="9232481" y="4342790"/>
                <a:ext cx="1386699" cy="1925970"/>
              </a:xfrm>
              <a:prstGeom prst="rect">
                <a:avLst/>
              </a:prstGeom>
            </p:spPr>
          </p:pic>
        </p:grpSp>
        <p:sp>
          <p:nvSpPr>
            <p:cNvPr id="15" name="BlokTextu 14"/>
            <p:cNvSpPr txBox="1"/>
            <p:nvPr/>
          </p:nvSpPr>
          <p:spPr>
            <a:xfrm>
              <a:off x="9512491" y="6031074"/>
              <a:ext cx="2240980" cy="369332"/>
            </a:xfrm>
            <a:prstGeom prst="rect">
              <a:avLst/>
            </a:prstGeom>
            <a:noFill/>
            <a:ln w="28575">
              <a:solidFill>
                <a:srgbClr val="FFFF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k-SK" dirty="0" smtClean="0">
                  <a:solidFill>
                    <a:srgbClr val="FFFF00"/>
                  </a:solidFill>
                  <a:latin typeface="Comic Sans MS" panose="030F0702030302020204" pitchFamily="66" charset="0"/>
                </a:rPr>
                <a:t> Over si správnosť</a:t>
              </a:r>
              <a:endParaRPr lang="sk-SK" dirty="0">
                <a:solidFill>
                  <a:srgbClr val="FFFF00"/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474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99564" y="574354"/>
            <a:ext cx="7708711" cy="1145263"/>
          </a:xfr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sk-SK" sz="4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PRE POZORNÉ HLAVIČKY</a:t>
            </a:r>
            <a:endParaRPr lang="sk-SK" sz="4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3" name="BlokTextu 2"/>
          <p:cNvSpPr txBox="1"/>
          <p:nvPr/>
        </p:nvSpPr>
        <p:spPr>
          <a:xfrm>
            <a:off x="635785" y="1901191"/>
            <a:ext cx="100174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Čo</a:t>
            </a:r>
            <a:r>
              <a:rPr lang="sk-SK" sz="2400" dirty="0" smtClean="0">
                <a:latin typeface="Comic Sans MS" panose="030F0702030302020204" pitchFamily="66" charset="0"/>
              </a:rPr>
              <a:t> </a:t>
            </a:r>
            <a:r>
              <a:rPr lang="sk-SK" sz="2400" dirty="0">
                <a:solidFill>
                  <a:schemeClr val="accent3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prinášajú </a:t>
            </a:r>
            <a:r>
              <a:rPr lang="sk-SK" sz="24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ľudia na </a:t>
            </a:r>
            <a:r>
              <a:rPr lang="sk-SK" sz="2400" dirty="0">
                <a:solidFill>
                  <a:schemeClr val="accent3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Kvetnú </a:t>
            </a:r>
            <a:r>
              <a:rPr lang="sk-SK" sz="24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nedeľu </a:t>
            </a:r>
            <a:r>
              <a:rPr lang="sk-SK" sz="2400" dirty="0">
                <a:solidFill>
                  <a:schemeClr val="accent3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do </a:t>
            </a:r>
            <a:r>
              <a:rPr lang="sk-SK" sz="24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kostola – na posviacku?</a:t>
            </a:r>
            <a:endParaRPr lang="sk-SK" sz="2400" dirty="0">
              <a:solidFill>
                <a:schemeClr val="accent3">
                  <a:lumMod val="40000"/>
                  <a:lumOff val="60000"/>
                </a:schemeClr>
              </a:solidFill>
              <a:latin typeface="Comic Sans MS" panose="030F0702030302020204" pitchFamily="66" charset="0"/>
            </a:endParaRPr>
          </a:p>
          <a:p>
            <a:endParaRPr lang="sk-SK" sz="2400" dirty="0">
              <a:latin typeface="Comic Sans MS" panose="030F0702030302020204" pitchFamily="66" charset="0"/>
            </a:endParaRPr>
          </a:p>
        </p:txBody>
      </p:sp>
      <p:sp>
        <p:nvSpPr>
          <p:cNvPr id="4" name="Obdĺžnik 3"/>
          <p:cNvSpPr/>
          <p:nvPr/>
        </p:nvSpPr>
        <p:spPr>
          <a:xfrm>
            <a:off x="8670462" y="2238327"/>
            <a:ext cx="17668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20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/</a:t>
            </a:r>
            <a:r>
              <a:rPr lang="sk-SK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baburiatka</a:t>
            </a:r>
            <a:r>
              <a:rPr lang="sk-SK" sz="20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/</a:t>
            </a:r>
            <a:endParaRPr lang="sk-SK" sz="2000" dirty="0">
              <a:solidFill>
                <a:srgbClr val="FFFF00"/>
              </a:solidFill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627796" y="2636033"/>
            <a:ext cx="7751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 smtClean="0">
                <a:latin typeface="Comic Sans MS" panose="030F0702030302020204" pitchFamily="66" charset="0"/>
              </a:rPr>
              <a:t>Akú stravu by sme mali jesť na  Zelený štvrtok?</a:t>
            </a:r>
            <a:endParaRPr lang="sk-SK" sz="2400" dirty="0">
              <a:latin typeface="Comic Sans MS" panose="030F0702030302020204" pitchFamily="66" charset="0"/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611997" y="3458563"/>
            <a:ext cx="9717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O akom druhu zeleniny bola pieseň v časti o Zelenom </a:t>
            </a:r>
            <a:r>
              <a:rPr lang="sk-SK" sz="24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štvrtku?</a:t>
            </a:r>
            <a:endParaRPr lang="sk-SK" sz="2400" dirty="0">
              <a:solidFill>
                <a:schemeClr val="accent3">
                  <a:lumMod val="40000"/>
                  <a:lumOff val="6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627796" y="4325725"/>
            <a:ext cx="6987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 smtClean="0">
                <a:latin typeface="Comic Sans MS" panose="030F0702030302020204" pitchFamily="66" charset="0"/>
              </a:rPr>
              <a:t>Ako nazývame veľkonočnú sviecu?</a:t>
            </a:r>
            <a:endParaRPr lang="sk-SK" sz="2400" dirty="0">
              <a:latin typeface="Comic Sans MS" panose="030F0702030302020204" pitchFamily="66" charset="0"/>
            </a:endParaRPr>
          </a:p>
        </p:txBody>
      </p:sp>
      <p:sp>
        <p:nvSpPr>
          <p:cNvPr id="8" name="BlokTextu 7"/>
          <p:cNvSpPr txBox="1"/>
          <p:nvPr/>
        </p:nvSpPr>
        <p:spPr>
          <a:xfrm>
            <a:off x="611997" y="5170705"/>
            <a:ext cx="9198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Čo </a:t>
            </a:r>
            <a:r>
              <a:rPr lang="sk-SK" sz="2400" dirty="0">
                <a:solidFill>
                  <a:schemeClr val="accent3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mala </a:t>
            </a:r>
            <a:r>
              <a:rPr lang="sk-SK" sz="24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zabezpečiť voda dievčatám na Veľkonočný pondelok?</a:t>
            </a:r>
            <a:endParaRPr lang="sk-SK" sz="2400" dirty="0"/>
          </a:p>
        </p:txBody>
      </p:sp>
      <p:sp>
        <p:nvSpPr>
          <p:cNvPr id="9" name="BlokTextu 8"/>
          <p:cNvSpPr txBox="1"/>
          <p:nvPr/>
        </p:nvSpPr>
        <p:spPr>
          <a:xfrm>
            <a:off x="6689830" y="3008725"/>
            <a:ext cx="4617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/zelenú - </a:t>
            </a:r>
            <a:r>
              <a:rPr lang="sk-SK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špenát, </a:t>
            </a:r>
            <a:r>
              <a:rPr lang="sk-SK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šóšku, kapustu/ </a:t>
            </a:r>
            <a:endParaRPr lang="sk-SK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BlokTextu 10"/>
          <p:cNvSpPr txBox="1"/>
          <p:nvPr/>
        </p:nvSpPr>
        <p:spPr>
          <a:xfrm>
            <a:off x="6202727" y="3837896"/>
            <a:ext cx="5104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/o špenáte – „</a:t>
            </a:r>
            <a:r>
              <a:rPr lang="sk-SK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Co</a:t>
            </a:r>
            <a:r>
              <a:rPr lang="sk-SK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sk-SK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takhle</a:t>
            </a:r>
            <a:r>
              <a:rPr lang="sk-SK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dát si špenát“/</a:t>
            </a:r>
            <a:endParaRPr lang="sk-SK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Obdĺžnik 11"/>
          <p:cNvSpPr/>
          <p:nvPr/>
        </p:nvSpPr>
        <p:spPr>
          <a:xfrm>
            <a:off x="4844934" y="4675054"/>
            <a:ext cx="12089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/paškál/</a:t>
            </a:r>
            <a:endParaRPr lang="sk-SK" sz="2000" dirty="0">
              <a:solidFill>
                <a:srgbClr val="FFFF00"/>
              </a:solidFill>
            </a:endParaRPr>
          </a:p>
        </p:txBody>
      </p:sp>
      <p:sp>
        <p:nvSpPr>
          <p:cNvPr id="13" name="Obdĺžnik 12"/>
          <p:cNvSpPr/>
          <p:nvPr/>
        </p:nvSpPr>
        <p:spPr>
          <a:xfrm>
            <a:off x="6718263" y="5654563"/>
            <a:ext cx="23679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/zdravie </a:t>
            </a:r>
            <a:r>
              <a:rPr lang="sk-SK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 </a:t>
            </a:r>
            <a:r>
              <a:rPr lang="sk-SK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krásu/</a:t>
            </a:r>
            <a:endParaRPr lang="sk-SK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0" name="Skupina 19"/>
          <p:cNvGrpSpPr/>
          <p:nvPr/>
        </p:nvGrpSpPr>
        <p:grpSpPr>
          <a:xfrm>
            <a:off x="9443569" y="4346263"/>
            <a:ext cx="2240980" cy="1985636"/>
            <a:chOff x="9512491" y="4414770"/>
            <a:chExt cx="2240980" cy="1985636"/>
          </a:xfrm>
        </p:grpSpPr>
        <p:grpSp>
          <p:nvGrpSpPr>
            <p:cNvPr id="21" name="Skupina 20"/>
            <p:cNvGrpSpPr/>
            <p:nvPr/>
          </p:nvGrpSpPr>
          <p:grpSpPr>
            <a:xfrm>
              <a:off x="9864552" y="4414770"/>
              <a:ext cx="1820078" cy="1646996"/>
              <a:chOff x="9232481" y="4002662"/>
              <a:chExt cx="2372010" cy="2266098"/>
            </a:xfrm>
          </p:grpSpPr>
          <p:pic>
            <p:nvPicPr>
              <p:cNvPr id="23" name="Obrázok 2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83407" y="4002662"/>
                <a:ext cx="1421084" cy="1894778"/>
              </a:xfrm>
              <a:prstGeom prst="rect">
                <a:avLst/>
              </a:prstGeom>
            </p:spPr>
          </p:pic>
          <p:pic>
            <p:nvPicPr>
              <p:cNvPr id="24" name="Obrázok 2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056399">
                <a:off x="9232481" y="4342790"/>
                <a:ext cx="1386699" cy="1925970"/>
              </a:xfrm>
              <a:prstGeom prst="rect">
                <a:avLst/>
              </a:prstGeom>
            </p:spPr>
          </p:pic>
        </p:grpSp>
        <p:sp>
          <p:nvSpPr>
            <p:cNvPr id="22" name="BlokTextu 21"/>
            <p:cNvSpPr txBox="1"/>
            <p:nvPr/>
          </p:nvSpPr>
          <p:spPr>
            <a:xfrm>
              <a:off x="9512491" y="6031074"/>
              <a:ext cx="2240980" cy="369332"/>
            </a:xfrm>
            <a:prstGeom prst="rect">
              <a:avLst/>
            </a:prstGeom>
            <a:noFill/>
            <a:ln w="28575">
              <a:solidFill>
                <a:srgbClr val="FFFF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k-SK" dirty="0" smtClean="0">
                  <a:solidFill>
                    <a:srgbClr val="FFFF00"/>
                  </a:solidFill>
                  <a:latin typeface="Comic Sans MS" panose="030F0702030302020204" pitchFamily="66" charset="0"/>
                </a:rPr>
                <a:t> Over si správnosť</a:t>
              </a:r>
              <a:endParaRPr lang="sk-SK" dirty="0">
                <a:solidFill>
                  <a:srgbClr val="FFFF00"/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463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1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36250" y="962929"/>
            <a:ext cx="7782910" cy="981254"/>
          </a:xfrm>
        </p:spPr>
        <p:txBody>
          <a:bodyPr>
            <a:normAutofit fontScale="90000"/>
          </a:bodyPr>
          <a:lstStyle/>
          <a:p>
            <a:pPr algn="ctr"/>
            <a:r>
              <a:rPr lang="sk-SK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nherit"/>
              </a:rPr>
              <a:t/>
            </a:r>
            <a:br>
              <a:rPr lang="sk-SK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nherit"/>
              </a:rPr>
            </a:br>
            <a:r>
              <a:rPr lang="sk-SK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nherit"/>
              </a:rPr>
              <a:t>eľká noc</a:t>
            </a:r>
            <a:r>
              <a:rPr lang="sk-SK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nherit"/>
              </a:rPr>
              <a:t>, Veľká noc</a:t>
            </a:r>
            <a:r>
              <a:rPr lang="sk-SK" b="1" dirty="0">
                <a:solidFill>
                  <a:srgbClr val="666666"/>
                </a:solidFill>
                <a:latin typeface="inherit"/>
              </a:rPr>
              <a:t/>
            </a:r>
            <a:br>
              <a:rPr lang="sk-SK" b="1" dirty="0">
                <a:solidFill>
                  <a:srgbClr val="666666"/>
                </a:solidFill>
                <a:latin typeface="inherit"/>
              </a:rPr>
            </a:br>
            <a:endParaRPr lang="sk-SK" dirty="0"/>
          </a:p>
        </p:txBody>
      </p:sp>
      <p:sp>
        <p:nvSpPr>
          <p:cNvPr id="3" name="Obdĺžnik 2"/>
          <p:cNvSpPr/>
          <p:nvPr/>
        </p:nvSpPr>
        <p:spPr>
          <a:xfrm>
            <a:off x="1300294" y="2460802"/>
            <a:ext cx="6096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sk-SK" sz="2800" dirty="0" smtClean="0">
                <a:latin typeface="Comic Sans MS" panose="030F0702030302020204" pitchFamily="66" charset="0"/>
              </a:rPr>
              <a:t>1</a:t>
            </a:r>
            <a:r>
              <a:rPr lang="sk-SK" sz="2800" dirty="0">
                <a:latin typeface="Comic Sans MS" panose="030F0702030302020204" pitchFamily="66" charset="0"/>
              </a:rPr>
              <a:t>.</a:t>
            </a:r>
            <a:br>
              <a:rPr lang="sk-SK" sz="2800" dirty="0">
                <a:latin typeface="Comic Sans MS" panose="030F0702030302020204" pitchFamily="66" charset="0"/>
              </a:rPr>
            </a:br>
            <a:r>
              <a:rPr lang="sk-SK" sz="2800" dirty="0">
                <a:latin typeface="Comic Sans MS" panose="030F0702030302020204" pitchFamily="66" charset="0"/>
              </a:rPr>
              <a:t>Veľká noc, Veľká noc, kedyže už bude? </a:t>
            </a:r>
            <a:br>
              <a:rPr lang="sk-SK" sz="2800" dirty="0">
                <a:latin typeface="Comic Sans MS" panose="030F0702030302020204" pitchFamily="66" charset="0"/>
              </a:rPr>
            </a:br>
            <a:r>
              <a:rPr lang="sk-SK" sz="2800" dirty="0">
                <a:latin typeface="Comic Sans MS" panose="030F0702030302020204" pitchFamily="66" charset="0"/>
              </a:rPr>
              <a:t>Ktorýže ma šuhaj oblievati príde? </a:t>
            </a:r>
            <a:br>
              <a:rPr lang="sk-SK" sz="2800" dirty="0">
                <a:latin typeface="Comic Sans MS" panose="030F0702030302020204" pitchFamily="66" charset="0"/>
              </a:rPr>
            </a:br>
            <a:r>
              <a:rPr lang="sk-SK" sz="2800" dirty="0">
                <a:latin typeface="Comic Sans MS" panose="030F0702030302020204" pitchFamily="66" charset="0"/>
              </a:rPr>
              <a:t/>
            </a:r>
            <a:br>
              <a:rPr lang="sk-SK" sz="2800" dirty="0">
                <a:latin typeface="Comic Sans MS" panose="030F0702030302020204" pitchFamily="66" charset="0"/>
              </a:rPr>
            </a:br>
            <a:r>
              <a:rPr lang="sk-SK" sz="2800" dirty="0">
                <a:latin typeface="Comic Sans MS" panose="030F0702030302020204" pitchFamily="66" charset="0"/>
              </a:rPr>
              <a:t>2.</a:t>
            </a:r>
            <a:br>
              <a:rPr lang="sk-SK" sz="2800" dirty="0">
                <a:latin typeface="Comic Sans MS" panose="030F0702030302020204" pitchFamily="66" charset="0"/>
              </a:rPr>
            </a:br>
            <a:r>
              <a:rPr lang="sk-SK" sz="2800" dirty="0">
                <a:latin typeface="Comic Sans MS" panose="030F0702030302020204" pitchFamily="66" charset="0"/>
              </a:rPr>
              <a:t>Oblievaj, oblievaj, vlasy aj hlavičku, </a:t>
            </a:r>
            <a:br>
              <a:rPr lang="sk-SK" sz="2800" dirty="0">
                <a:latin typeface="Comic Sans MS" panose="030F0702030302020204" pitchFamily="66" charset="0"/>
              </a:rPr>
            </a:br>
            <a:r>
              <a:rPr lang="sk-SK" sz="2800" dirty="0">
                <a:latin typeface="Comic Sans MS" panose="030F0702030302020204" pitchFamily="66" charset="0"/>
              </a:rPr>
              <a:t>ale mi zašanuj tú novú sukničku.</a:t>
            </a:r>
            <a:endParaRPr lang="sk-SK" sz="2800" u="none" strike="noStrike" dirty="0">
              <a:effectLst/>
              <a:latin typeface="Comic Sans MS" panose="030F0702030302020204" pitchFamily="66" charset="0"/>
            </a:endParaRPr>
          </a:p>
        </p:txBody>
      </p:sp>
      <p:pic>
        <p:nvPicPr>
          <p:cNvPr id="2052" name="Picture 4" descr="https://www.mskomenskeho.sk/wp-content/uploads/2018/09/noty.png"/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5432">
            <a:off x="564305" y="1223418"/>
            <a:ext cx="2691685" cy="120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Jar je tu! Nech si užijete aj veľkonočnú oblievačku. Nech dievčatá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752" y="3091027"/>
            <a:ext cx="4126139" cy="301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950" y="650063"/>
            <a:ext cx="1085812" cy="108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79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1043" y="378488"/>
            <a:ext cx="10058400" cy="1371600"/>
          </a:xfrm>
        </p:spPr>
        <p:txBody>
          <a:bodyPr/>
          <a:lstStyle/>
          <a:p>
            <a:pPr algn="ctr"/>
            <a:r>
              <a:rPr lang="sk-SK" dirty="0" smtClean="0">
                <a:solidFill>
                  <a:srgbClr val="92D050"/>
                </a:solidFill>
                <a:latin typeface="Segoe Print" panose="02000600000000000000" pitchFamily="2" charset="0"/>
              </a:rPr>
              <a:t>Štipku humoru na záver</a:t>
            </a:r>
            <a:endParaRPr lang="sk-SK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grpSp>
        <p:nvGrpSpPr>
          <p:cNvPr id="7" name="Skupina 6"/>
          <p:cNvGrpSpPr/>
          <p:nvPr/>
        </p:nvGrpSpPr>
        <p:grpSpPr>
          <a:xfrm>
            <a:off x="615464" y="1498950"/>
            <a:ext cx="6220494" cy="4179283"/>
            <a:chOff x="594338" y="1790165"/>
            <a:chExt cx="5935249" cy="3754279"/>
          </a:xfrm>
        </p:grpSpPr>
        <p:pic>
          <p:nvPicPr>
            <p:cNvPr id="3" name="Obrázok 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5" t="48542" r="-6625" b="8077"/>
            <a:stretch/>
          </p:blipFill>
          <p:spPr>
            <a:xfrm>
              <a:off x="594338" y="2014194"/>
              <a:ext cx="5935249" cy="3530250"/>
            </a:xfrm>
            <a:prstGeom prst="rect">
              <a:avLst/>
            </a:prstGeom>
          </p:spPr>
        </p:pic>
        <p:sp>
          <p:nvSpPr>
            <p:cNvPr id="4" name="BlokTextu 3"/>
            <p:cNvSpPr txBox="1"/>
            <p:nvPr/>
          </p:nvSpPr>
          <p:spPr>
            <a:xfrm>
              <a:off x="594338" y="1790165"/>
              <a:ext cx="4031087" cy="646331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sk-SK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Čo sa stane s bielou ovcou, keď padne do čierneho mora?</a:t>
              </a:r>
              <a:endParaRPr lang="sk-SK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6" name="BlokTextu 5"/>
            <p:cNvSpPr txBox="1"/>
            <p:nvPr/>
          </p:nvSpPr>
          <p:spPr>
            <a:xfrm>
              <a:off x="4318217" y="4983062"/>
              <a:ext cx="1427517" cy="331774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sk-SK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Bude mokrá.</a:t>
              </a:r>
              <a:endParaRPr lang="sk-SK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6" name="Skupina 15"/>
          <p:cNvGrpSpPr/>
          <p:nvPr/>
        </p:nvGrpSpPr>
        <p:grpSpPr>
          <a:xfrm>
            <a:off x="6265597" y="2109837"/>
            <a:ext cx="5444256" cy="4240587"/>
            <a:chOff x="6224002" y="2053059"/>
            <a:chExt cx="5444256" cy="4240587"/>
          </a:xfrm>
        </p:grpSpPr>
        <p:pic>
          <p:nvPicPr>
            <p:cNvPr id="13" name="Obrázok 1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324" b="29381"/>
            <a:stretch/>
          </p:blipFill>
          <p:spPr>
            <a:xfrm>
              <a:off x="6588692" y="2053059"/>
              <a:ext cx="4714875" cy="3353596"/>
            </a:xfrm>
            <a:prstGeom prst="rect">
              <a:avLst/>
            </a:prstGeom>
          </p:spPr>
        </p:pic>
        <p:sp>
          <p:nvSpPr>
            <p:cNvPr id="15" name="BlokTextu 14"/>
            <p:cNvSpPr txBox="1"/>
            <p:nvPr/>
          </p:nvSpPr>
          <p:spPr>
            <a:xfrm>
              <a:off x="6224002" y="5370316"/>
              <a:ext cx="5444256" cy="92333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sk-SK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Pýta sa mamička synčeka: „Prečo kŕmiš sliepky 				                       čokoládou?“</a:t>
              </a:r>
            </a:p>
            <a:p>
              <a:r>
                <a:rPr lang="sk-SK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Synček odpovedá: „Aby mi zniesli kinder vajíčko!“</a:t>
              </a:r>
              <a:endParaRPr lang="sk-SK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17" name="Danglov smiech v S.O.S. [KOMPILÃCIA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32266" y="7594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202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2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Skupina 20"/>
          <p:cNvGrpSpPr/>
          <p:nvPr/>
        </p:nvGrpSpPr>
        <p:grpSpPr>
          <a:xfrm>
            <a:off x="6090337" y="3421971"/>
            <a:ext cx="3101740" cy="1193986"/>
            <a:chOff x="3598407" y="4195161"/>
            <a:chExt cx="4432254" cy="1891404"/>
          </a:xfrm>
        </p:grpSpPr>
        <p:pic>
          <p:nvPicPr>
            <p:cNvPr id="8" name="Obrázok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4789" y="4195161"/>
              <a:ext cx="2710517" cy="1891404"/>
            </a:xfrm>
            <a:prstGeom prst="rect">
              <a:avLst/>
            </a:prstGeom>
          </p:spPr>
        </p:pic>
        <p:pic>
          <p:nvPicPr>
            <p:cNvPr id="12" name="Obrázok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8407" y="4195161"/>
              <a:ext cx="1882135" cy="1882135"/>
            </a:xfrm>
            <a:prstGeom prst="rect">
              <a:avLst/>
            </a:prstGeom>
          </p:spPr>
        </p:pic>
        <p:pic>
          <p:nvPicPr>
            <p:cNvPr id="13" name="Obrázok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3023" y="4298919"/>
              <a:ext cx="1787638" cy="1787638"/>
            </a:xfrm>
            <a:prstGeom prst="rect">
              <a:avLst/>
            </a:prstGeom>
          </p:spPr>
        </p:pic>
      </p:grpSp>
      <p:grpSp>
        <p:nvGrpSpPr>
          <p:cNvPr id="14" name="Skupina 13"/>
          <p:cNvGrpSpPr/>
          <p:nvPr/>
        </p:nvGrpSpPr>
        <p:grpSpPr>
          <a:xfrm>
            <a:off x="5252629" y="1139572"/>
            <a:ext cx="4275786" cy="1044666"/>
            <a:chOff x="849603" y="376678"/>
            <a:chExt cx="6687314" cy="1861133"/>
          </a:xfrm>
        </p:grpSpPr>
        <p:pic>
          <p:nvPicPr>
            <p:cNvPr id="2" name="Obrázok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603" y="854007"/>
              <a:ext cx="1283863" cy="1383804"/>
            </a:xfrm>
            <a:prstGeom prst="rect">
              <a:avLst/>
            </a:prstGeom>
          </p:spPr>
        </p:pic>
        <p:pic>
          <p:nvPicPr>
            <p:cNvPr id="3" name="Obrázok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7861" y="809598"/>
              <a:ext cx="914399" cy="1346356"/>
            </a:xfrm>
            <a:prstGeom prst="rect">
              <a:avLst/>
            </a:prstGeom>
          </p:spPr>
        </p:pic>
        <p:pic>
          <p:nvPicPr>
            <p:cNvPr id="4" name="Obrázok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6654" y="795473"/>
              <a:ext cx="914400" cy="1383125"/>
            </a:xfrm>
            <a:prstGeom prst="rect">
              <a:avLst/>
            </a:prstGeom>
          </p:spPr>
        </p:pic>
        <p:pic>
          <p:nvPicPr>
            <p:cNvPr id="5" name="Obrázok 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4241" y="809598"/>
              <a:ext cx="937363" cy="1347108"/>
            </a:xfrm>
            <a:prstGeom prst="rect">
              <a:avLst/>
            </a:prstGeom>
          </p:spPr>
        </p:pic>
        <p:pic>
          <p:nvPicPr>
            <p:cNvPr id="6" name="Obrázok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5448" y="809598"/>
              <a:ext cx="914400" cy="1346356"/>
            </a:xfrm>
            <a:prstGeom prst="rect">
              <a:avLst/>
            </a:prstGeom>
          </p:spPr>
        </p:pic>
        <p:pic>
          <p:nvPicPr>
            <p:cNvPr id="16" name="Obrázok 1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3578" y="836320"/>
              <a:ext cx="1413339" cy="1342278"/>
            </a:xfrm>
            <a:prstGeom prst="rect">
              <a:avLst/>
            </a:prstGeom>
          </p:spPr>
        </p:pic>
        <p:pic>
          <p:nvPicPr>
            <p:cNvPr id="18" name="Obrázok 1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83530">
              <a:off x="6630949" y="376678"/>
              <a:ext cx="355523" cy="664335"/>
            </a:xfrm>
            <a:prstGeom prst="rect">
              <a:avLst/>
            </a:prstGeom>
          </p:spPr>
        </p:pic>
      </p:grpSp>
      <p:grpSp>
        <p:nvGrpSpPr>
          <p:cNvPr id="17" name="Skupina 16"/>
          <p:cNvGrpSpPr/>
          <p:nvPr/>
        </p:nvGrpSpPr>
        <p:grpSpPr>
          <a:xfrm>
            <a:off x="5033258" y="2328885"/>
            <a:ext cx="5143265" cy="1170841"/>
            <a:chOff x="1989241" y="2542828"/>
            <a:chExt cx="7267603" cy="2012941"/>
          </a:xfrm>
        </p:grpSpPr>
        <p:pic>
          <p:nvPicPr>
            <p:cNvPr id="7" name="Obrázok 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5519" y="2638744"/>
              <a:ext cx="1789551" cy="1789551"/>
            </a:xfrm>
            <a:prstGeom prst="rect">
              <a:avLst/>
            </a:prstGeom>
          </p:spPr>
        </p:pic>
        <p:pic>
          <p:nvPicPr>
            <p:cNvPr id="9" name="Obrázok 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5250" y="2724175"/>
              <a:ext cx="1831594" cy="1831594"/>
            </a:xfrm>
            <a:prstGeom prst="rect">
              <a:avLst/>
            </a:prstGeom>
          </p:spPr>
        </p:pic>
        <p:pic>
          <p:nvPicPr>
            <p:cNvPr id="10" name="Obrázok 9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1047" y="2651838"/>
              <a:ext cx="1789551" cy="1789551"/>
            </a:xfrm>
            <a:prstGeom prst="rect">
              <a:avLst/>
            </a:prstGeom>
          </p:spPr>
        </p:pic>
        <p:pic>
          <p:nvPicPr>
            <p:cNvPr id="11" name="Obrázok 10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9241" y="2621543"/>
              <a:ext cx="1934226" cy="1934226"/>
            </a:xfrm>
            <a:prstGeom prst="rect">
              <a:avLst/>
            </a:prstGeom>
          </p:spPr>
        </p:pic>
        <p:pic>
          <p:nvPicPr>
            <p:cNvPr id="15" name="Obrázok 14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5948" y="2629639"/>
              <a:ext cx="1833948" cy="1833948"/>
            </a:xfrm>
            <a:prstGeom prst="rect">
              <a:avLst/>
            </a:prstGeom>
          </p:spPr>
        </p:pic>
        <p:pic>
          <p:nvPicPr>
            <p:cNvPr id="19" name="Obrázok 18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771215" flipH="1">
              <a:off x="5495219" y="2835967"/>
              <a:ext cx="622709" cy="507173"/>
            </a:xfrm>
            <a:prstGeom prst="rect">
              <a:avLst/>
            </a:prstGeom>
          </p:spPr>
        </p:pic>
        <p:pic>
          <p:nvPicPr>
            <p:cNvPr id="20" name="Obrázok 19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89128">
              <a:off x="8285658" y="2542828"/>
              <a:ext cx="467084" cy="467084"/>
            </a:xfrm>
            <a:prstGeom prst="rect">
              <a:avLst/>
            </a:prstGeom>
          </p:spPr>
        </p:pic>
      </p:grpSp>
      <p:sp>
        <p:nvSpPr>
          <p:cNvPr id="22" name="Obdĺžnik 21"/>
          <p:cNvSpPr/>
          <p:nvPr/>
        </p:nvSpPr>
        <p:spPr>
          <a:xfrm>
            <a:off x="865878" y="654558"/>
            <a:ext cx="326638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sk-SK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 novej jari veľa sily,</a:t>
            </a:r>
            <a:br>
              <a:rPr lang="sk-SK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k-SK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ste v zdraví dlho žili.</a:t>
            </a:r>
            <a:br>
              <a:rPr lang="sk-SK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k-SK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Veľkú noc </a:t>
            </a:r>
            <a:r>
              <a:rPr lang="sk-SK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veľa vody</a:t>
            </a:r>
            <a:r>
              <a:rPr lang="sk-SK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sk-SK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k-SK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spokojnosti a </a:t>
            </a:r>
            <a:r>
              <a:rPr lang="sk-SK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pohody.</a:t>
            </a:r>
            <a:endParaRPr lang="sk-SK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" name="Obrázok 2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76" y="2026581"/>
            <a:ext cx="3699647" cy="4247128"/>
          </a:xfrm>
          <a:prstGeom prst="rect">
            <a:avLst/>
          </a:prstGeom>
        </p:spPr>
      </p:pic>
      <p:sp>
        <p:nvSpPr>
          <p:cNvPr id="24" name="Obdĺžnik 23"/>
          <p:cNvSpPr/>
          <p:nvPr/>
        </p:nvSpPr>
        <p:spPr>
          <a:xfrm>
            <a:off x="4540523" y="4686841"/>
            <a:ext cx="7069399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400" dirty="0" smtClean="0"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radosť</a:t>
            </a:r>
            <a:r>
              <a:rPr lang="sk-SK" sz="2400" dirty="0"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smiech a krásne maľované </a:t>
            </a:r>
            <a:r>
              <a:rPr lang="sk-SK" sz="2400" dirty="0" smtClean="0"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vajíčka... </a:t>
            </a:r>
            <a:endParaRPr lang="sk-SK" sz="2400" dirty="0">
              <a:effectLst/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Obdĺžnik 25"/>
          <p:cNvSpPr/>
          <p:nvPr/>
        </p:nvSpPr>
        <p:spPr>
          <a:xfrm>
            <a:off x="8868312" y="4051711"/>
            <a:ext cx="26164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2400" dirty="0" smtClean="0"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veľa </a:t>
            </a:r>
            <a:r>
              <a:rPr lang="sk-SK" sz="2400" dirty="0"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slniečka, </a:t>
            </a:r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193378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ZDROJE:</a:t>
            </a:r>
            <a:endParaRPr lang="sk-SK" dirty="0"/>
          </a:p>
        </p:txBody>
      </p:sp>
      <p:sp>
        <p:nvSpPr>
          <p:cNvPr id="3" name="Obdĺžnik 2"/>
          <p:cNvSpPr/>
          <p:nvPr/>
        </p:nvSpPr>
        <p:spPr>
          <a:xfrm>
            <a:off x="381869" y="1829528"/>
            <a:ext cx="104630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/>
              <a:t>https://hudba.zoznam.sk/akordy/piesen/velka-noc-velka-noc/</a:t>
            </a:r>
          </a:p>
        </p:txBody>
      </p:sp>
      <p:sp>
        <p:nvSpPr>
          <p:cNvPr id="4" name="Obdĺžnik 3"/>
          <p:cNvSpPr/>
          <p:nvPr/>
        </p:nvSpPr>
        <p:spPr>
          <a:xfrm>
            <a:off x="381869" y="2198860"/>
            <a:ext cx="114282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/>
              <a:t>https://babetko.rodinka.sk/detska-rec/basnicky-versovacky-rymovacky/vesele-velkonocne-basnicky/</a:t>
            </a:r>
          </a:p>
        </p:txBody>
      </p:sp>
      <p:sp>
        <p:nvSpPr>
          <p:cNvPr id="6" name="Obdĺžnik 5"/>
          <p:cNvSpPr/>
          <p:nvPr/>
        </p:nvSpPr>
        <p:spPr>
          <a:xfrm>
            <a:off x="403640" y="3040465"/>
            <a:ext cx="53719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/>
              <a:t>www.zitava.sk/zvyky-a-tradicie/kvetna-nedeľa</a:t>
            </a:r>
          </a:p>
        </p:txBody>
      </p:sp>
      <p:sp>
        <p:nvSpPr>
          <p:cNvPr id="7" name="Obdĺžnik 6"/>
          <p:cNvSpPr/>
          <p:nvPr/>
        </p:nvSpPr>
        <p:spPr>
          <a:xfrm>
            <a:off x="403640" y="3466572"/>
            <a:ext cx="6061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/>
              <a:t>https://www.coopka.sk/clanky/c/velkonocne-zvyky/</a:t>
            </a:r>
          </a:p>
        </p:txBody>
      </p:sp>
      <p:sp>
        <p:nvSpPr>
          <p:cNvPr id="8" name="Obdĺžnik 7"/>
          <p:cNvSpPr/>
          <p:nvPr/>
        </p:nvSpPr>
        <p:spPr>
          <a:xfrm>
            <a:off x="403640" y="3974403"/>
            <a:ext cx="32608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/>
              <a:t>https://www.youtube.com/</a:t>
            </a:r>
          </a:p>
        </p:txBody>
      </p:sp>
      <p:sp>
        <p:nvSpPr>
          <p:cNvPr id="9" name="Obdĺžnik 8"/>
          <p:cNvSpPr/>
          <p:nvPr/>
        </p:nvSpPr>
        <p:spPr>
          <a:xfrm>
            <a:off x="513445" y="4482234"/>
            <a:ext cx="29081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/>
              <a:t>https://sk.pinterest.com/</a:t>
            </a:r>
          </a:p>
        </p:txBody>
      </p:sp>
      <p:sp>
        <p:nvSpPr>
          <p:cNvPr id="10" name="Obdĺžnik 9"/>
          <p:cNvSpPr/>
          <p:nvPr/>
        </p:nvSpPr>
        <p:spPr>
          <a:xfrm>
            <a:off x="381869" y="2642746"/>
            <a:ext cx="2816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/>
              <a:t>https://www.google.sk/</a:t>
            </a: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4919" y="2827412"/>
            <a:ext cx="3285458" cy="339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301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456718" y="1763791"/>
            <a:ext cx="5723105" cy="2831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3600" b="1" i="0" u="none" strike="noStrike" cap="none" normalizeH="0" baseline="0" dirty="0" smtClean="0">
                <a:ln>
                  <a:noFill/>
                </a:ln>
                <a:solidFill>
                  <a:srgbClr val="FE7678"/>
                </a:solidFill>
                <a:effectLst/>
                <a:latin typeface="Segoe Script" panose="030B0504020000000003" pitchFamily="66" charset="0"/>
              </a:rPr>
              <a:t>	Sviatky jari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altLang="sk-SK" sz="3600" b="1" i="0" u="none" strike="noStrike" cap="none" normalizeH="0" baseline="0" dirty="0" smtClean="0">
              <a:ln>
                <a:noFill/>
              </a:ln>
              <a:solidFill>
                <a:srgbClr val="FE7678"/>
              </a:solidFill>
              <a:effectLst/>
              <a:latin typeface="Segoe Script" panose="030B0504020000000003" pitchFamily="66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2800" b="0" i="0" u="none" strike="noStrike" cap="none" normalizeH="0" baseline="0" dirty="0" smtClean="0">
                <a:ln>
                  <a:noFill/>
                </a:ln>
                <a:effectLst/>
                <a:latin typeface="Segoe Script" panose="030B0504020000000003" pitchFamily="66" charset="0"/>
              </a:rPr>
              <a:t>Nie je to klam, ani čary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2800" b="0" i="0" u="none" strike="noStrike" cap="none" normalizeH="0" baseline="0" dirty="0" smtClean="0">
                <a:ln>
                  <a:noFill/>
                </a:ln>
                <a:effectLst/>
                <a:latin typeface="Segoe Script" panose="030B0504020000000003" pitchFamily="66" charset="0"/>
              </a:rPr>
              <a:t>sú tu krásne sviatky jari.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2800" b="0" i="0" u="none" strike="noStrike" cap="none" normalizeH="0" baseline="0" dirty="0" smtClean="0">
                <a:ln>
                  <a:noFill/>
                </a:ln>
                <a:effectLst/>
                <a:latin typeface="Segoe Script" panose="030B0504020000000003" pitchFamily="66" charset="0"/>
              </a:rPr>
              <a:t>Naplň sa láskou, pokojom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2800" b="0" i="0" u="none" strike="noStrike" cap="none" normalizeH="0" baseline="0" dirty="0" smtClean="0">
                <a:ln>
                  <a:noFill/>
                </a:ln>
                <a:effectLst/>
                <a:latin typeface="Segoe Script" panose="030B0504020000000003" pitchFamily="66" charset="0"/>
              </a:rPr>
              <a:t>každučké srdce, každý dom! </a:t>
            </a:r>
            <a:endParaRPr kumimoji="0" lang="sk-SK" altLang="sk-SK" sz="2800" b="1" i="0" u="none" strike="noStrike" cap="none" normalizeH="0" baseline="0" dirty="0" smtClean="0">
              <a:ln>
                <a:noFill/>
              </a:ln>
              <a:effectLst/>
              <a:latin typeface="Segoe Script" panose="030B0504020000000003" pitchFamily="66" charset="0"/>
            </a:endParaRPr>
          </a:p>
        </p:txBody>
      </p:sp>
      <p:pic>
        <p:nvPicPr>
          <p:cNvPr id="1026" name="Picture 2" descr="https://babetko.rodinka.sk/uploads/RTEmagicC_s-vajko2_01.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1103">
            <a:off x="8950817" y="1459951"/>
            <a:ext cx="2101922" cy="2594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babetko.rodinka.sk/uploads/RTEmagicC_s-vajko1_01.jp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2540">
            <a:off x="763818" y="1568194"/>
            <a:ext cx="2237080" cy="2454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72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345392" y="435935"/>
            <a:ext cx="3415048" cy="1003489"/>
          </a:xfrm>
        </p:spPr>
        <p:txBody>
          <a:bodyPr/>
          <a:lstStyle/>
          <a:p>
            <a:r>
              <a:rPr lang="sk-SK" dirty="0">
                <a:solidFill>
                  <a:schemeClr val="accent3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Veľká noc</a:t>
            </a:r>
            <a:endParaRPr lang="sk-SK" dirty="0"/>
          </a:p>
        </p:txBody>
      </p:sp>
      <p:sp>
        <p:nvSpPr>
          <p:cNvPr id="3" name="Obdĺžnik 2"/>
          <p:cNvSpPr/>
          <p:nvPr/>
        </p:nvSpPr>
        <p:spPr>
          <a:xfrm>
            <a:off x="537949" y="5266644"/>
            <a:ext cx="81903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Veľká </a:t>
            </a:r>
            <a:r>
              <a:rPr lang="sk-SK" sz="2400" dirty="0">
                <a:solidFill>
                  <a:schemeClr val="accent3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noc je pre kresťanov oslavou </a:t>
            </a:r>
            <a:r>
              <a:rPr lang="sk-SK" sz="24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zmŕtvychvstania Ježiša </a:t>
            </a:r>
            <a:r>
              <a:rPr lang="sk-SK" sz="2400" dirty="0">
                <a:solidFill>
                  <a:schemeClr val="accent3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Krista po jeho smrti na kríži.</a:t>
            </a:r>
          </a:p>
        </p:txBody>
      </p:sp>
      <p:pic>
        <p:nvPicPr>
          <p:cNvPr id="4098" name="Picture 2" descr="Veľkonočné sviatky :: Slovenské zvyky a tradície | Sviatky, Veľká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789" y="2115043"/>
            <a:ext cx="4295919" cy="28716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6" name="Picture 10" descr="Heiligenbildchen mit Goldverzierung Auferstehung Ostern 10,6 x 6,4 c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8303" y="1959341"/>
            <a:ext cx="2669101" cy="4324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ĺžnik 5"/>
          <p:cNvSpPr/>
          <p:nvPr/>
        </p:nvSpPr>
        <p:spPr>
          <a:xfrm>
            <a:off x="537948" y="1373380"/>
            <a:ext cx="110299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>
                <a:solidFill>
                  <a:schemeClr val="accent3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je najvýznamnejší kresťanský sviatok, ktorý pripadá na marec alebo apríl. </a:t>
            </a:r>
          </a:p>
        </p:txBody>
      </p:sp>
    </p:spTree>
    <p:extLst>
      <p:ext uri="{BB962C8B-B14F-4D97-AF65-F5344CB8AC3E}">
        <p14:creationId xmlns:p14="http://schemas.microsoft.com/office/powerpoint/2010/main" val="168660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33352" y="385016"/>
            <a:ext cx="6166834" cy="1178521"/>
          </a:xfrm>
        </p:spPr>
        <p:txBody>
          <a:bodyPr>
            <a:normAutofit/>
          </a:bodyPr>
          <a:lstStyle/>
          <a:p>
            <a:pPr algn="ctr"/>
            <a:r>
              <a:rPr lang="sk-SK" sz="4400" dirty="0">
                <a:solidFill>
                  <a:schemeClr val="accent3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Veľkonočné sviatky</a:t>
            </a:r>
            <a:endParaRPr lang="sk-SK" sz="4400" dirty="0"/>
          </a:p>
        </p:txBody>
      </p:sp>
      <p:sp>
        <p:nvSpPr>
          <p:cNvPr id="4" name="Obdĺžnik 3"/>
          <p:cNvSpPr/>
          <p:nvPr/>
        </p:nvSpPr>
        <p:spPr>
          <a:xfrm>
            <a:off x="508606" y="3016896"/>
            <a:ext cx="112690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Zelený </a:t>
            </a:r>
            <a:r>
              <a:rPr lang="sk-SK" sz="24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štvrtok - </a:t>
            </a:r>
            <a:r>
              <a:rPr lang="sk-SK" sz="24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zväzuje zvony, </a:t>
            </a:r>
            <a:r>
              <a:rPr lang="sk-SK" sz="2400" dirty="0">
                <a:solidFill>
                  <a:schemeClr val="accent3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utíchnu od tohto dňa až do Veľkonočnej nedele. Namiesto zvonov však po dedinách bolo počuť </a:t>
            </a:r>
            <a:r>
              <a:rPr lang="sk-SK" sz="24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rapkáče </a:t>
            </a:r>
            <a:r>
              <a:rPr lang="sk-SK" sz="2400" dirty="0">
                <a:solidFill>
                  <a:schemeClr val="accent3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a klopačky, ktoré ohlasovali príchod sviatkov a podľa starých zvykov odháňali zlé sily.</a:t>
            </a:r>
          </a:p>
        </p:txBody>
      </p:sp>
      <p:grpSp>
        <p:nvGrpSpPr>
          <p:cNvPr id="7" name="Skupina 6"/>
          <p:cNvGrpSpPr/>
          <p:nvPr/>
        </p:nvGrpSpPr>
        <p:grpSpPr>
          <a:xfrm>
            <a:off x="508606" y="1579335"/>
            <a:ext cx="11024755" cy="1318945"/>
            <a:chOff x="508606" y="1579335"/>
            <a:chExt cx="11024755" cy="1318945"/>
          </a:xfrm>
        </p:grpSpPr>
        <p:sp>
          <p:nvSpPr>
            <p:cNvPr id="3" name="Obdĺžnik 2"/>
            <p:cNvSpPr/>
            <p:nvPr/>
          </p:nvSpPr>
          <p:spPr>
            <a:xfrm>
              <a:off x="508606" y="1579335"/>
              <a:ext cx="9066946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k-SK" sz="2400" b="1" dirty="0">
                  <a:solidFill>
                    <a:srgbClr val="92D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Kvetná nedeľa </a:t>
              </a:r>
              <a:r>
                <a:rPr lang="sk-SK" sz="2400" b="1" dirty="0" smtClean="0">
                  <a:solidFill>
                    <a:srgbClr val="92D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-</a:t>
              </a:r>
              <a:r>
                <a:rPr lang="sk-SK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Comic Sans MS" panose="030F0702030302020204" pitchFamily="66" charset="0"/>
                </a:rPr>
                <a:t> </a:t>
              </a:r>
              <a:r>
                <a:rPr lang="sk-SK" sz="2400" dirty="0" smtClean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Comic Sans MS" panose="030F0702030302020204" pitchFamily="66" charset="0"/>
                </a:rPr>
                <a:t>nedeľa </a:t>
              </a:r>
              <a:r>
                <a:rPr lang="sk-SK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Comic Sans MS" panose="030F0702030302020204" pitchFamily="66" charset="0"/>
                </a:rPr>
                <a:t>pred Veľkou </a:t>
              </a:r>
              <a:r>
                <a:rPr lang="sk-SK" sz="2400" dirty="0" smtClean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Comic Sans MS" panose="030F0702030302020204" pitchFamily="66" charset="0"/>
                </a:rPr>
                <a:t>nocou, </a:t>
              </a:r>
              <a:r>
                <a:rPr lang="sk-SK" sz="2400" dirty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Comic Sans MS" panose="030F0702030302020204" pitchFamily="66" charset="0"/>
                </a:rPr>
                <a:t>n</a:t>
              </a:r>
              <a:r>
                <a:rPr lang="sk-SK" sz="2400" dirty="0" smtClean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Comic Sans MS" panose="030F0702030302020204" pitchFamily="66" charset="0"/>
                </a:rPr>
                <a:t>a </a:t>
              </a:r>
              <a:r>
                <a:rPr lang="sk-SK" sz="2400" dirty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Comic Sans MS" panose="030F0702030302020204" pitchFamily="66" charset="0"/>
                </a:rPr>
                <a:t>Kvetnú nedeľu si ľudia </a:t>
              </a:r>
              <a:r>
                <a:rPr lang="sk-SK" sz="2400" dirty="0" smtClean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Comic Sans MS" panose="030F0702030302020204" pitchFamily="66" charset="0"/>
                </a:rPr>
                <a:t>do </a:t>
              </a:r>
              <a:r>
                <a:rPr lang="sk-SK" sz="2400" dirty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Comic Sans MS" panose="030F0702030302020204" pitchFamily="66" charset="0"/>
                </a:rPr>
                <a:t>kostola prinášajú rozvinuté vŕbové prútiky - baburiatka, ktoré im kňaz </a:t>
              </a:r>
              <a:r>
                <a:rPr lang="sk-SK" sz="2400" dirty="0" smtClean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Comic Sans MS" panose="030F0702030302020204" pitchFamily="66" charset="0"/>
                </a:rPr>
                <a:t>posviaca.</a:t>
              </a:r>
              <a:endParaRPr lang="sk-SK" sz="2400" dirty="0">
                <a:solidFill>
                  <a:schemeClr val="accent3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5" name="Obrázok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5552" y="1617314"/>
              <a:ext cx="1957809" cy="128096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accent3">
                  <a:lumMod val="40000"/>
                  <a:lumOff val="60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6" name="Obdĺžnik 5"/>
          <p:cNvSpPr/>
          <p:nvPr/>
        </p:nvSpPr>
        <p:spPr>
          <a:xfrm>
            <a:off x="566451" y="4711129"/>
            <a:ext cx="111533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Veľký </a:t>
            </a:r>
            <a:r>
              <a:rPr lang="sk-SK" sz="24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piatok </a:t>
            </a:r>
            <a:r>
              <a:rPr lang="sk-SK" sz="2400" b="1" dirty="0" smtClean="0">
                <a:solidFill>
                  <a:srgbClr val="92D050"/>
                </a:solidFill>
                <a:latin typeface="Comic Sans MS" panose="030F0702030302020204" pitchFamily="66" charset="0"/>
              </a:rPr>
              <a:t>-</a:t>
            </a:r>
            <a:r>
              <a:rPr lang="sk-SK" sz="2400" dirty="0">
                <a:solidFill>
                  <a:schemeClr val="accent3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n</a:t>
            </a:r>
            <a:r>
              <a:rPr lang="sk-SK" sz="24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a </a:t>
            </a:r>
            <a:r>
              <a:rPr lang="sk-SK" sz="2400" dirty="0">
                <a:solidFill>
                  <a:schemeClr val="accent3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Veľký piatok bol Ježiš Kristus ukrižovaný. Tento deň je podľa ľudových povier magickým dňom. Práve na Veľký piatok sa mali otvárať hory, ktoré dávali svoje poklady na povrch. </a:t>
            </a:r>
            <a:endParaRPr lang="sk-SK" sz="2400" b="0" i="0" u="none" strike="noStrike" dirty="0">
              <a:solidFill>
                <a:schemeClr val="accent3">
                  <a:lumMod val="40000"/>
                  <a:lumOff val="60000"/>
                </a:schemeClr>
              </a:solidFill>
              <a:effectLst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328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592209" y="759909"/>
            <a:ext cx="109858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Biela </a:t>
            </a:r>
            <a:r>
              <a:rPr lang="sk-SK" sz="24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sobota - </a:t>
            </a:r>
            <a:r>
              <a:rPr lang="sk-SK" sz="24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Na Bielu sobotu bol Ježiš Kristus pochovaný v hrobe. </a:t>
            </a:r>
          </a:p>
          <a:p>
            <a:r>
              <a:rPr lang="sk-SK" sz="24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Ale tento názov sa môže odvíjať </a:t>
            </a:r>
            <a:r>
              <a:rPr lang="sk-SK" sz="2400" dirty="0">
                <a:solidFill>
                  <a:schemeClr val="accent3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aj od veľkého upratovania a bielenia, ktoré sa </a:t>
            </a:r>
            <a:r>
              <a:rPr lang="sk-SK" sz="24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vykonávalo </a:t>
            </a:r>
            <a:r>
              <a:rPr lang="sk-SK" sz="2400" dirty="0">
                <a:solidFill>
                  <a:schemeClr val="accent3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v sobotu.</a:t>
            </a:r>
            <a:endParaRPr lang="sk-SK" sz="2400" b="0" i="0" u="none" strike="noStrike" dirty="0">
              <a:solidFill>
                <a:schemeClr val="accent3">
                  <a:lumMod val="40000"/>
                  <a:lumOff val="60000"/>
                </a:schemeClr>
              </a:solidFill>
              <a:effectLst/>
              <a:latin typeface="Comic Sans MS" panose="030F0702030302020204" pitchFamily="66" charset="0"/>
            </a:endParaRPr>
          </a:p>
        </p:txBody>
      </p:sp>
      <p:grpSp>
        <p:nvGrpSpPr>
          <p:cNvPr id="8" name="Skupina 7"/>
          <p:cNvGrpSpPr/>
          <p:nvPr/>
        </p:nvGrpSpPr>
        <p:grpSpPr>
          <a:xfrm>
            <a:off x="592209" y="4305337"/>
            <a:ext cx="10341735" cy="2012425"/>
            <a:chOff x="592209" y="4305337"/>
            <a:chExt cx="10341735" cy="2012425"/>
          </a:xfrm>
        </p:grpSpPr>
        <p:sp>
          <p:nvSpPr>
            <p:cNvPr id="5" name="Obdĺžnik 4"/>
            <p:cNvSpPr/>
            <p:nvPr/>
          </p:nvSpPr>
          <p:spPr>
            <a:xfrm>
              <a:off x="592209" y="4355347"/>
              <a:ext cx="7598535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k-SK" sz="2400" b="1" dirty="0">
                  <a:solidFill>
                    <a:srgbClr val="92D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Veľkonočný pondelok </a:t>
              </a:r>
              <a:r>
                <a:rPr lang="sk-SK" sz="2400" b="1" dirty="0" smtClean="0">
                  <a:solidFill>
                    <a:srgbClr val="92D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- </a:t>
              </a:r>
              <a:r>
                <a:rPr lang="sk-SK" sz="2400" dirty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Comic Sans MS" panose="030F0702030302020204" pitchFamily="66" charset="0"/>
                </a:rPr>
                <a:t>u</a:t>
              </a:r>
              <a:r>
                <a:rPr lang="sk-SK" sz="2400" dirty="0" smtClean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Comic Sans MS" panose="030F0702030302020204" pitchFamily="66" charset="0"/>
                </a:rPr>
                <a:t>končenie </a:t>
              </a:r>
              <a:r>
                <a:rPr lang="sk-SK" sz="2400" dirty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Comic Sans MS" panose="030F0702030302020204" pitchFamily="66" charset="0"/>
                </a:rPr>
                <a:t>Veľkej </a:t>
              </a:r>
              <a:r>
                <a:rPr lang="sk-SK" sz="2400" dirty="0" smtClean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Comic Sans MS" panose="030F0702030302020204" pitchFamily="66" charset="0"/>
                </a:rPr>
                <a:t>noci. </a:t>
              </a:r>
            </a:p>
            <a:p>
              <a:r>
                <a:rPr lang="sk-SK" sz="2400" dirty="0" smtClean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Comic Sans MS" panose="030F0702030302020204" pitchFamily="66" charset="0"/>
                </a:rPr>
                <a:t>Podľa </a:t>
              </a:r>
              <a:r>
                <a:rPr lang="sk-SK" sz="2400" dirty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Comic Sans MS" panose="030F0702030302020204" pitchFamily="66" charset="0"/>
                </a:rPr>
                <a:t>zvyku chodili tento deň mládenci v skorých ranných hodinách </a:t>
              </a:r>
              <a:r>
                <a:rPr lang="sk-SK" sz="2400" dirty="0" smtClean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Comic Sans MS" panose="030F0702030302020204" pitchFamily="66" charset="0"/>
                </a:rPr>
                <a:t>šibať </a:t>
              </a:r>
              <a:r>
                <a:rPr lang="sk-SK" sz="2400" dirty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Comic Sans MS" panose="030F0702030302020204" pitchFamily="66" charset="0"/>
                </a:rPr>
                <a:t>alebo </a:t>
              </a:r>
              <a:r>
                <a:rPr lang="sk-SK" sz="2400" dirty="0" smtClean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Comic Sans MS" panose="030F0702030302020204" pitchFamily="66" charset="0"/>
                </a:rPr>
                <a:t>oblievať </a:t>
              </a:r>
              <a:r>
                <a:rPr lang="sk-SK" sz="2400" dirty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Comic Sans MS" panose="030F0702030302020204" pitchFamily="66" charset="0"/>
                </a:rPr>
                <a:t>mladé dievčatá vodou. </a:t>
              </a:r>
            </a:p>
          </p:txBody>
        </p:sp>
        <p:pic>
          <p:nvPicPr>
            <p:cNvPr id="6" name="Obrázok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0287" y="4305337"/>
              <a:ext cx="3013657" cy="201242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7" name="Skupina 6"/>
          <p:cNvGrpSpPr/>
          <p:nvPr/>
        </p:nvGrpSpPr>
        <p:grpSpPr>
          <a:xfrm>
            <a:off x="471896" y="1788162"/>
            <a:ext cx="10917211" cy="2290064"/>
            <a:chOff x="471896" y="1788162"/>
            <a:chExt cx="10917211" cy="2290064"/>
          </a:xfrm>
        </p:grpSpPr>
        <p:sp>
          <p:nvSpPr>
            <p:cNvPr id="3" name="Obdĺžnik 2"/>
            <p:cNvSpPr/>
            <p:nvPr/>
          </p:nvSpPr>
          <p:spPr>
            <a:xfrm>
              <a:off x="471896" y="2372962"/>
              <a:ext cx="8152546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k-SK" sz="2400" b="1" dirty="0">
                  <a:solidFill>
                    <a:srgbClr val="92D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Veľkonočná </a:t>
              </a:r>
              <a:r>
                <a:rPr lang="sk-SK" sz="2400" b="1" dirty="0" smtClean="0">
                  <a:solidFill>
                    <a:srgbClr val="92D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nedeľa </a:t>
              </a:r>
              <a:r>
                <a:rPr lang="sk-SK" sz="2400" dirty="0" smtClean="0">
                  <a:solidFill>
                    <a:srgbClr val="92D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- </a:t>
              </a:r>
              <a:r>
                <a:rPr lang="sk-SK" sz="2400" dirty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Comic Sans MS" panose="030F0702030302020204" pitchFamily="66" charset="0"/>
                </a:rPr>
                <a:t>deň, v ktorom kresťania slávia zmŕtvychvstanie ukrižovaného Krista</a:t>
              </a:r>
              <a:r>
                <a:rPr lang="sk-SK" sz="2400" dirty="0" smtClean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Comic Sans MS" panose="030F0702030302020204" pitchFamily="66" charset="0"/>
                </a:rPr>
                <a:t>. </a:t>
              </a:r>
              <a:r>
                <a:rPr lang="sk-SK" sz="2400" dirty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Comic Sans MS" panose="030F0702030302020204" pitchFamily="66" charset="0"/>
                </a:rPr>
                <a:t>U</a:t>
              </a:r>
              <a:r>
                <a:rPr lang="sk-SK" sz="2400" dirty="0" smtClean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Comic Sans MS" panose="030F0702030302020204" pitchFamily="66" charset="0"/>
                </a:rPr>
                <a:t>končuje sa pôst</a:t>
              </a:r>
              <a:r>
                <a:rPr lang="sk-SK" sz="2400" dirty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Comic Sans MS" panose="030F0702030302020204" pitchFamily="66" charset="0"/>
                </a:rPr>
                <a:t>. </a:t>
              </a:r>
              <a:endParaRPr lang="sk-SK" sz="24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endParaRPr>
            </a:p>
            <a:p>
              <a:r>
                <a:rPr lang="sk-SK" sz="2400" dirty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Comic Sans MS" panose="030F0702030302020204" pitchFamily="66" charset="0"/>
                </a:rPr>
                <a:t>V tento deň sviatkov Veľkej noci </a:t>
              </a:r>
              <a:r>
                <a:rPr lang="sk-SK" sz="2400" dirty="0" smtClean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Comic Sans MS" panose="030F0702030302020204" pitchFamily="66" charset="0"/>
                </a:rPr>
                <a:t>je zaužívané </a:t>
              </a:r>
              <a:r>
                <a:rPr lang="sk-SK" sz="2400" dirty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Comic Sans MS" panose="030F0702030302020204" pitchFamily="66" charset="0"/>
                </a:rPr>
                <a:t>svätenie jedál prinášaných do </a:t>
              </a:r>
              <a:r>
                <a:rPr lang="sk-SK" sz="2400" dirty="0" smtClean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Comic Sans MS" panose="030F0702030302020204" pitchFamily="66" charset="0"/>
                </a:rPr>
                <a:t>kostola.</a:t>
              </a:r>
              <a:endParaRPr lang="sk-SK" sz="2400" dirty="0">
                <a:solidFill>
                  <a:schemeClr val="accent3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4" name="Obrázok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4442" y="1788162"/>
              <a:ext cx="2764665" cy="229006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C00000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2422518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ĺžnik 4"/>
          <p:cNvSpPr/>
          <p:nvPr/>
        </p:nvSpPr>
        <p:spPr>
          <a:xfrm>
            <a:off x="393472" y="1676132"/>
            <a:ext cx="109764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je </a:t>
            </a:r>
            <a:r>
              <a:rPr lang="sk-SK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pohyblivý kresťanský sviatok, ktorý pripadá na </a:t>
            </a:r>
            <a:r>
              <a:rPr lang="sk-SK" sz="24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nedeľu </a:t>
            </a:r>
            <a:r>
              <a:rPr lang="sk-SK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pred Veľkou </a:t>
            </a:r>
            <a:r>
              <a:rPr lang="sk-SK" sz="24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nocou</a:t>
            </a:r>
            <a:r>
              <a:rPr lang="sk-SK" sz="2400" dirty="0" smtClean="0"/>
              <a:t> </a:t>
            </a:r>
            <a:r>
              <a:rPr lang="sk-SK" sz="24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a </a:t>
            </a:r>
            <a:r>
              <a:rPr lang="sk-SK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pripomína slávnostný príchod Ježiša do </a:t>
            </a:r>
            <a:r>
              <a:rPr lang="sk-SK" sz="24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Jeruzalema.</a:t>
            </a:r>
            <a:endParaRPr lang="sk-SK" sz="2400" dirty="0">
              <a:solidFill>
                <a:schemeClr val="accent3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Obdĺžnik 8"/>
          <p:cNvSpPr/>
          <p:nvPr/>
        </p:nvSpPr>
        <p:spPr>
          <a:xfrm>
            <a:off x="663127" y="2465254"/>
            <a:ext cx="113973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4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Symbolom </a:t>
            </a:r>
            <a:r>
              <a:rPr lang="sk-SK" sz="2400" dirty="0">
                <a:solidFill>
                  <a:schemeClr val="accent3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Kvetnej nedele sú baburiatka a vŕba ozdobená farebnými stuhami</a:t>
            </a:r>
            <a:r>
              <a:rPr lang="sk-SK" sz="24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sk-SK" sz="2400" dirty="0">
                <a:solidFill>
                  <a:schemeClr val="accent3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sk-SK" sz="2400" dirty="0">
                <a:solidFill>
                  <a:schemeClr val="accent3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</a:br>
            <a:endParaRPr lang="sk-SK" sz="2400" dirty="0">
              <a:solidFill>
                <a:schemeClr val="accent3">
                  <a:lumMod val="40000"/>
                  <a:lumOff val="6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2924175" y="409575"/>
            <a:ext cx="5915025" cy="1371600"/>
          </a:xfrm>
        </p:spPr>
        <p:txBody>
          <a:bodyPr/>
          <a:lstStyle/>
          <a:p>
            <a:pPr algn="ctr"/>
            <a:r>
              <a:rPr lang="sk-SK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Kvetná nedeľa</a:t>
            </a:r>
            <a:endParaRPr lang="sk-SK" dirty="0"/>
          </a:p>
        </p:txBody>
      </p:sp>
      <p:grpSp>
        <p:nvGrpSpPr>
          <p:cNvPr id="2" name="Skupina 1"/>
          <p:cNvGrpSpPr/>
          <p:nvPr/>
        </p:nvGrpSpPr>
        <p:grpSpPr>
          <a:xfrm>
            <a:off x="840469" y="3067152"/>
            <a:ext cx="10695804" cy="3167539"/>
            <a:chOff x="840469" y="3067152"/>
            <a:chExt cx="10695804" cy="3167539"/>
          </a:xfrm>
        </p:grpSpPr>
        <p:pic>
          <p:nvPicPr>
            <p:cNvPr id="3" name="Obrázok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469" y="3226230"/>
              <a:ext cx="5041218" cy="284938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7030A0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4" name="Obrázok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2001" y="3067152"/>
              <a:ext cx="4224272" cy="316753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accent6">
                  <a:lumMod val="40000"/>
                  <a:lumOff val="60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pic>
        <p:nvPicPr>
          <p:cNvPr id="7" name="Obrázo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238" y="477572"/>
            <a:ext cx="2378589" cy="1268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268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267" y="2647955"/>
            <a:ext cx="4018187" cy="30136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Obdĺžnik 6"/>
          <p:cNvSpPr/>
          <p:nvPr/>
        </p:nvSpPr>
        <p:spPr>
          <a:xfrm>
            <a:off x="580008" y="734766"/>
            <a:ext cx="11492599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400" dirty="0">
                <a:solidFill>
                  <a:schemeClr val="accent3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Na Kvetnú nedeľu chodievajú malé dievčence spievať po dedine s vŕbou ozdobenou farebnými stužkami. Týmto zvykom zase vítajú prichádzajúcu jar. Všade ich obdarovávajú maľovanými vajíčkami, sladkosťami a peniazmi. Malé dievčence spievajú najčastejšie túto pesničku: </a:t>
            </a:r>
            <a:r>
              <a:rPr lang="sk-SK" sz="2400" dirty="0"/>
              <a:t/>
            </a:r>
            <a:br>
              <a:rPr lang="sk-SK" sz="2400" dirty="0"/>
            </a:br>
            <a:r>
              <a:rPr lang="sk-SK" dirty="0">
                <a:solidFill>
                  <a:srgbClr val="333333"/>
                </a:solidFill>
                <a:latin typeface="Verdana" panose="020B0604030504040204" pitchFamily="34" charset="0"/>
              </a:rPr>
              <a:t>          </a:t>
            </a:r>
            <a:endParaRPr lang="sk-SK" sz="2200" dirty="0">
              <a:solidFill>
                <a:schemeClr val="accent3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Obdĺžnik 7"/>
          <p:cNvSpPr/>
          <p:nvPr/>
        </p:nvSpPr>
        <p:spPr>
          <a:xfrm>
            <a:off x="-244699" y="2581425"/>
            <a:ext cx="817824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4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         Kvetná </a:t>
            </a:r>
            <a:r>
              <a:rPr lang="sk-SK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nedeľa, kde si kľúče podela? </a:t>
            </a:r>
            <a:br>
              <a:rPr lang="sk-SK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</a:br>
            <a:r>
              <a:rPr lang="sk-SK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          Dala som ich dala, svätému Jánovi, </a:t>
            </a:r>
            <a:br>
              <a:rPr lang="sk-SK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</a:br>
            <a:r>
              <a:rPr lang="sk-SK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          aby odomykal trávu zelenú. </a:t>
            </a:r>
            <a:br>
              <a:rPr lang="sk-SK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</a:br>
            <a:r>
              <a:rPr lang="sk-SK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          Tráva zelená, vyše kolená. </a:t>
            </a:r>
            <a:br>
              <a:rPr lang="sk-SK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</a:br>
            <a:r>
              <a:rPr lang="sk-SK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          Sedí baba v koši, za vajíčka prosí: </a:t>
            </a:r>
            <a:br>
              <a:rPr lang="sk-SK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</a:br>
            <a:r>
              <a:rPr lang="sk-SK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          dajte mi dajte, maľované vajce, </a:t>
            </a:r>
            <a:br>
              <a:rPr lang="sk-SK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</a:br>
            <a:r>
              <a:rPr lang="sk-SK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          bo keď mi ho nedáte, </a:t>
            </a:r>
            <a:br>
              <a:rPr lang="sk-SK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</a:br>
            <a:r>
              <a:rPr lang="sk-SK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          nebudú Vám husi gágať, ani sliepky kotkodákať, </a:t>
            </a:r>
            <a:br>
              <a:rPr lang="sk-SK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</a:br>
            <a:r>
              <a:rPr lang="sk-SK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          ani malé deti spávať! </a:t>
            </a:r>
            <a:br>
              <a:rPr lang="sk-SK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</a:br>
            <a:endParaRPr lang="sk-SK" sz="2400" dirty="0"/>
          </a:p>
        </p:txBody>
      </p:sp>
      <p:pic>
        <p:nvPicPr>
          <p:cNvPr id="6" name="KvetnÃ¡ nedeÄ¾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8050" y="50519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475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84867" y="410774"/>
            <a:ext cx="6102439" cy="967265"/>
          </a:xfrm>
        </p:spPr>
        <p:txBody>
          <a:bodyPr/>
          <a:lstStyle/>
          <a:p>
            <a:pPr algn="ctr"/>
            <a:r>
              <a:rPr lang="sk-SK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Zelený štvrtok</a:t>
            </a:r>
            <a:endParaRPr lang="sk-SK" dirty="0"/>
          </a:p>
        </p:txBody>
      </p:sp>
      <p:sp>
        <p:nvSpPr>
          <p:cNvPr id="3" name="Obdĺžnik 2"/>
          <p:cNvSpPr/>
          <p:nvPr/>
        </p:nvSpPr>
        <p:spPr>
          <a:xfrm>
            <a:off x="501289" y="1340114"/>
            <a:ext cx="10973788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200" dirty="0" smtClean="0">
                <a:latin typeface="Comic Sans MS" panose="030F0702030302020204" pitchFamily="66" charset="0"/>
              </a:rPr>
              <a:t>Na </a:t>
            </a:r>
            <a:r>
              <a:rPr lang="sk-SK" sz="2200" dirty="0">
                <a:latin typeface="Comic Sans MS" panose="030F0702030302020204" pitchFamily="66" charset="0"/>
              </a:rPr>
              <a:t>Zelený štvrtok sa podľa ľudových tradícií musel každý umyť rannou rosou, pri východe slnka. Robilo sa tak preto, aby sa predišlo chorobám</a:t>
            </a:r>
            <a:r>
              <a:rPr lang="sk-SK" sz="2200" dirty="0" smtClean="0">
                <a:latin typeface="Comic Sans MS" panose="030F0702030302020204" pitchFamily="66" charset="0"/>
              </a:rPr>
              <a:t>.</a:t>
            </a:r>
          </a:p>
          <a:p>
            <a:endParaRPr lang="sk-SK" sz="1400" dirty="0">
              <a:latin typeface="Comic Sans MS" panose="030F0702030302020204" pitchFamily="66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11" y="4320290"/>
            <a:ext cx="2397802" cy="17960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82"/>
          <a:stretch/>
        </p:blipFill>
        <p:spPr>
          <a:xfrm>
            <a:off x="4716393" y="4357350"/>
            <a:ext cx="2439386" cy="17219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ázok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9" b="9726"/>
          <a:stretch/>
        </p:blipFill>
        <p:spPr>
          <a:xfrm>
            <a:off x="6348399" y="4869350"/>
            <a:ext cx="2143662" cy="1478220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771" y="4494148"/>
            <a:ext cx="2528016" cy="1685344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199" y="4494148"/>
            <a:ext cx="2438400" cy="182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8317" y="3261148"/>
            <a:ext cx="2147473" cy="2147473"/>
          </a:xfrm>
          <a:prstGeom prst="rect">
            <a:avLst/>
          </a:prstGeom>
        </p:spPr>
      </p:pic>
      <p:sp>
        <p:nvSpPr>
          <p:cNvPr id="13" name="Obdĺžnik 12"/>
          <p:cNvSpPr/>
          <p:nvPr/>
        </p:nvSpPr>
        <p:spPr>
          <a:xfrm>
            <a:off x="490409" y="3343222"/>
            <a:ext cx="108440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200" dirty="0">
                <a:solidFill>
                  <a:schemeClr val="accent3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V tento deň sa jedlo veľa zelenej stravy, špenát, šóška alebo kapusta. </a:t>
            </a:r>
          </a:p>
          <a:p>
            <a:r>
              <a:rPr lang="sk-SK" sz="2200" dirty="0">
                <a:solidFill>
                  <a:schemeClr val="accent3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Práve zelená strava mala zabezpečiť zdravie po celý rok.</a:t>
            </a:r>
          </a:p>
        </p:txBody>
      </p:sp>
      <p:sp>
        <p:nvSpPr>
          <p:cNvPr id="14" name="Obdĺžnik 13"/>
          <p:cNvSpPr/>
          <p:nvPr/>
        </p:nvSpPr>
        <p:spPr>
          <a:xfrm>
            <a:off x="449192" y="2935635"/>
            <a:ext cx="1097378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200" dirty="0">
                <a:latin typeface="Comic Sans MS" panose="030F0702030302020204" pitchFamily="66" charset="0"/>
              </a:rPr>
              <a:t>A nakoniec, aby ste mali plnú peňaženku, tak na Zelený štvrtok nič nepožičiavajte.</a:t>
            </a:r>
          </a:p>
        </p:txBody>
      </p:sp>
      <p:sp>
        <p:nvSpPr>
          <p:cNvPr id="15" name="Obdĺžnik 14"/>
          <p:cNvSpPr/>
          <p:nvPr/>
        </p:nvSpPr>
        <p:spPr>
          <a:xfrm>
            <a:off x="501289" y="2150772"/>
            <a:ext cx="11179849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200" dirty="0">
                <a:solidFill>
                  <a:schemeClr val="accent3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Pred východom slnka museli gazdinky pozametať celý dom a smeti vyniesť </a:t>
            </a:r>
            <a:endParaRPr lang="sk-SK" sz="2200" dirty="0" smtClean="0">
              <a:solidFill>
                <a:schemeClr val="accent3">
                  <a:lumMod val="60000"/>
                  <a:lumOff val="40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sk-SK" sz="2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na </a:t>
            </a:r>
            <a:r>
              <a:rPr lang="sk-SK" sz="2200" dirty="0">
                <a:solidFill>
                  <a:schemeClr val="accent3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križovatku. Táto tradícia mala zabezpečiť čisté domovy bez bĺch</a:t>
            </a:r>
            <a:r>
              <a:rPr lang="sk-SK" sz="2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sk-SK" sz="2200" dirty="0">
                <a:solidFill>
                  <a:schemeClr val="accent3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</a:t>
            </a:r>
            <a:endParaRPr lang="sk-SK" sz="2200" dirty="0">
              <a:latin typeface="Comic Sans MS" panose="030F0702030302020204" pitchFamily="66" charset="0"/>
            </a:endParaRPr>
          </a:p>
          <a:p>
            <a:endParaRPr lang="sk-SK" dirty="0">
              <a:latin typeface="Comic Sans MS" panose="030F0702030302020204" pitchFamily="66" charset="0"/>
            </a:endParaRPr>
          </a:p>
        </p:txBody>
      </p:sp>
      <p:sp>
        <p:nvSpPr>
          <p:cNvPr id="16" name="BlokTextu 15"/>
          <p:cNvSpPr txBox="1"/>
          <p:nvPr/>
        </p:nvSpPr>
        <p:spPr>
          <a:xfrm>
            <a:off x="991673" y="5924282"/>
            <a:ext cx="1565822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špenát</a:t>
            </a:r>
            <a:endParaRPr lang="sk-SK" sz="24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7" name="BlokTextu 16"/>
          <p:cNvSpPr txBox="1"/>
          <p:nvPr/>
        </p:nvSpPr>
        <p:spPr>
          <a:xfrm>
            <a:off x="5097772" y="5936023"/>
            <a:ext cx="1458975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šóška</a:t>
            </a:r>
            <a:endParaRPr lang="sk-SK" sz="24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8" name="BlokTextu 17"/>
          <p:cNvSpPr txBox="1"/>
          <p:nvPr/>
        </p:nvSpPr>
        <p:spPr>
          <a:xfrm>
            <a:off x="8406406" y="5910964"/>
            <a:ext cx="1458975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kapusta</a:t>
            </a:r>
            <a:endParaRPr lang="sk-SK" sz="24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9" name="J.SCHELINGER-Co takhle dát si špená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3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21591" y="5706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356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5759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3" grpId="0"/>
      <p:bldP spid="13" grpId="0"/>
      <p:bldP spid="14" grpId="0"/>
      <p:bldP spid="15" grpId="0"/>
      <p:bldP spid="16" grpId="0" animBg="1"/>
      <p:bldP spid="17" grpId="0" animBg="1"/>
      <p:bldP spid="18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26B02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6728D11B-929E-4324-91B0-4A4DA4CAC3D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3268</TotalTime>
  <Words>988</Words>
  <Application>Microsoft Office PowerPoint</Application>
  <PresentationFormat>Širokouhlá</PresentationFormat>
  <Paragraphs>129</Paragraphs>
  <Slides>22</Slides>
  <Notes>0</Notes>
  <HiddenSlides>0</HiddenSlides>
  <MMClips>4</MMClips>
  <ScaleCrop>false</ScaleCrop>
  <HeadingPairs>
    <vt:vector size="6" baseType="variant">
      <vt:variant>
        <vt:lpstr>Použité písma</vt:lpstr>
      </vt:variant>
      <vt:variant>
        <vt:i4>15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22</vt:i4>
      </vt:variant>
    </vt:vector>
  </HeadingPairs>
  <TitlesOfParts>
    <vt:vector size="38" baseType="lpstr">
      <vt:lpstr>Arial</vt:lpstr>
      <vt:lpstr>Blackadder ITC</vt:lpstr>
      <vt:lpstr>Calibri</vt:lpstr>
      <vt:lpstr>Century Gothic</vt:lpstr>
      <vt:lpstr>Comic Sans MS</vt:lpstr>
      <vt:lpstr>DejaVu Sans Condensed</vt:lpstr>
      <vt:lpstr>Gabriola</vt:lpstr>
      <vt:lpstr>inherit</vt:lpstr>
      <vt:lpstr>Lucida Handwriting</vt:lpstr>
      <vt:lpstr>MV Boli</vt:lpstr>
      <vt:lpstr>RaleWay</vt:lpstr>
      <vt:lpstr>Segoe Print</vt:lpstr>
      <vt:lpstr>Segoe Script</vt:lpstr>
      <vt:lpstr>Times New Roman</vt:lpstr>
      <vt:lpstr>Verdana</vt:lpstr>
      <vt:lpstr>Savon</vt:lpstr>
      <vt:lpstr>VELKÁ NOC   Už sa blížia sviatky jari,  už sa tešia veľkí, malí.  </vt:lpstr>
      <vt:lpstr> eľká noc, Veľká noc </vt:lpstr>
      <vt:lpstr>Prezentácia programu PowerPoint</vt:lpstr>
      <vt:lpstr>Veľká noc</vt:lpstr>
      <vt:lpstr>Veľkonočné sviatky</vt:lpstr>
      <vt:lpstr>Prezentácia programu PowerPoint</vt:lpstr>
      <vt:lpstr>Kvetná nedeľa</vt:lpstr>
      <vt:lpstr>Prezentácia programu PowerPoint</vt:lpstr>
      <vt:lpstr>Zelený štvrtok</vt:lpstr>
      <vt:lpstr>Veľký piatok</vt:lpstr>
      <vt:lpstr>Biela sobota</vt:lpstr>
      <vt:lpstr>Veľkonočná nedeľa</vt:lpstr>
      <vt:lpstr>Veľkonočný pondelok</vt:lpstr>
      <vt:lpstr>Veľkonočné symboly</vt:lpstr>
      <vt:lpstr>Zopár obrázkov z minulosti</vt:lpstr>
      <vt:lpstr>Podľa starých pranostík...</vt:lpstr>
      <vt:lpstr>Hádanky</vt:lpstr>
      <vt:lpstr>NÁJDI  6 ROZDIELOV</vt:lpstr>
      <vt:lpstr>PRE POZORNÉ HLAVIČKY</vt:lpstr>
      <vt:lpstr>Štipku humoru na záver</vt:lpstr>
      <vt:lpstr>Prezentácia programu PowerPoint</vt:lpstr>
      <vt:lpstr>ZDROJE: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Veľká noc</dc:title>
  <dc:creator>Šimková</dc:creator>
  <cp:lastModifiedBy>Šimková</cp:lastModifiedBy>
  <cp:revision>154</cp:revision>
  <dcterms:created xsi:type="dcterms:W3CDTF">2020-03-30T08:37:08Z</dcterms:created>
  <dcterms:modified xsi:type="dcterms:W3CDTF">2020-04-02T14:18:12Z</dcterms:modified>
  <cp:contentStatus/>
</cp:coreProperties>
</file>