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sk-SK" smtClean="0"/>
              <a:t>Upravte štýly predlohy textu</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sk-SK" smtClean="0"/>
              <a:t>Upravte štýl predlohy podnadpisov</a:t>
            </a:r>
            <a:endParaRPr lang="en-US" dirty="0"/>
          </a:p>
        </p:txBody>
      </p:sp>
      <p:sp>
        <p:nvSpPr>
          <p:cNvPr id="4" name="Date Placeholder 3"/>
          <p:cNvSpPr>
            <a:spLocks noGrp="1"/>
          </p:cNvSpPr>
          <p:nvPr>
            <p:ph type="dt" sz="half" idx="10"/>
          </p:nvPr>
        </p:nvSpPr>
        <p:spPr/>
        <p:txBody>
          <a:bodyPr/>
          <a:lstStyle>
            <a:lvl1pPr algn="l">
              <a:defRPr/>
            </a:lvl1pPr>
          </a:lstStyle>
          <a:p>
            <a:fld id="{1A0C7411-7690-4BA1-9536-5502CFC4E918}" type="datetimeFigureOut">
              <a:rPr lang="sk-SK" smtClean="0"/>
              <a:t>20. 3. 2020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F6806A9-8211-4C22-9C9F-BD7FB5ED913E}" type="slidenum">
              <a:rPr lang="sk-SK" smtClean="0"/>
              <a:t>‹#›</a:t>
            </a:fld>
            <a:endParaRPr lang="sk-SK"/>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455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1A0C7411-7690-4BA1-9536-5502CFC4E918}" type="datetimeFigureOut">
              <a:rPr lang="sk-SK" smtClean="0"/>
              <a:t>20. 3. 2020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F6806A9-8211-4C22-9C9F-BD7FB5ED913E}" type="slidenum">
              <a:rPr lang="sk-SK" smtClean="0"/>
              <a:t>‹#›</a:t>
            </a:fld>
            <a:endParaRPr lang="sk-SK"/>
          </a:p>
        </p:txBody>
      </p:sp>
    </p:spTree>
    <p:extLst>
      <p:ext uri="{BB962C8B-B14F-4D97-AF65-F5344CB8AC3E}">
        <p14:creationId xmlns:p14="http://schemas.microsoft.com/office/powerpoint/2010/main" val="105978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sk-SK" smtClean="0"/>
              <a:t>Upravte štýly predlohy textu</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1A0C7411-7690-4BA1-9536-5502CFC4E918}" type="datetimeFigureOut">
              <a:rPr lang="sk-SK" smtClean="0"/>
              <a:t>20. 3. 2020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F6806A9-8211-4C22-9C9F-BD7FB5ED913E}" type="slidenum">
              <a:rPr lang="sk-SK" smtClean="0"/>
              <a:t>‹#›</a:t>
            </a:fld>
            <a:endParaRPr lang="sk-SK"/>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45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1A0C7411-7690-4BA1-9536-5502CFC4E918}" type="datetimeFigureOut">
              <a:rPr lang="sk-SK" smtClean="0"/>
              <a:t>20. 3. 2020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F6806A9-8211-4C22-9C9F-BD7FB5ED913E}" type="slidenum">
              <a:rPr lang="sk-SK" smtClean="0"/>
              <a:t>‹#›</a:t>
            </a:fld>
            <a:endParaRPr lang="sk-SK"/>
          </a:p>
        </p:txBody>
      </p:sp>
    </p:spTree>
    <p:extLst>
      <p:ext uri="{BB962C8B-B14F-4D97-AF65-F5344CB8AC3E}">
        <p14:creationId xmlns:p14="http://schemas.microsoft.com/office/powerpoint/2010/main" val="4032125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sk-SK" smtClean="0"/>
              <a:t>Upravte štýly predlohy textu</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1A0C7411-7690-4BA1-9536-5502CFC4E918}" type="datetimeFigureOut">
              <a:rPr lang="sk-SK" smtClean="0"/>
              <a:t>20. 3. 2020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7F6806A9-8211-4C22-9C9F-BD7FB5ED913E}" type="slidenum">
              <a:rPr lang="sk-SK" smtClean="0"/>
              <a:t>‹#›</a:t>
            </a:fld>
            <a:endParaRPr lang="sk-SK"/>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98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1A0C7411-7690-4BA1-9536-5502CFC4E918}" type="datetimeFigureOut">
              <a:rPr lang="sk-SK" smtClean="0"/>
              <a:t>20. 3. 2020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F6806A9-8211-4C22-9C9F-BD7FB5ED913E}" type="slidenum">
              <a:rPr lang="sk-SK" smtClean="0"/>
              <a:t>‹#›</a:t>
            </a:fld>
            <a:endParaRPr lang="sk-SK"/>
          </a:p>
        </p:txBody>
      </p:sp>
    </p:spTree>
    <p:extLst>
      <p:ext uri="{BB962C8B-B14F-4D97-AF65-F5344CB8AC3E}">
        <p14:creationId xmlns:p14="http://schemas.microsoft.com/office/powerpoint/2010/main" val="1644614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k-SK" smtClean="0"/>
              <a:t>Upravte štýly predlohy textu</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1024128" y="2967788"/>
            <a:ext cx="4754880" cy="3341572"/>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k-SK" smtClean="0"/>
              <a:t>Upravte štýl predlohy textu.</a:t>
            </a:r>
          </a:p>
        </p:txBody>
      </p:sp>
      <p:sp>
        <p:nvSpPr>
          <p:cNvPr id="6" name="Content Placeholder 5"/>
          <p:cNvSpPr>
            <a:spLocks noGrp="1"/>
          </p:cNvSpPr>
          <p:nvPr>
            <p:ph sz="quarter" idx="4"/>
          </p:nvPr>
        </p:nvSpPr>
        <p:spPr>
          <a:xfrm>
            <a:off x="5990888" y="2967788"/>
            <a:ext cx="4754880" cy="3341572"/>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1A0C7411-7690-4BA1-9536-5502CFC4E918}" type="datetimeFigureOut">
              <a:rPr lang="sk-SK" smtClean="0"/>
              <a:t>20. 3. 2020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7F6806A9-8211-4C22-9C9F-BD7FB5ED913E}" type="slidenum">
              <a:rPr lang="sk-SK" smtClean="0"/>
              <a:t>‹#›</a:t>
            </a:fld>
            <a:endParaRPr lang="sk-SK"/>
          </a:p>
        </p:txBody>
      </p:sp>
    </p:spTree>
    <p:extLst>
      <p:ext uri="{BB962C8B-B14F-4D97-AF65-F5344CB8AC3E}">
        <p14:creationId xmlns:p14="http://schemas.microsoft.com/office/powerpoint/2010/main" val="392453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1A0C7411-7690-4BA1-9536-5502CFC4E918}" type="datetimeFigureOut">
              <a:rPr lang="sk-SK" smtClean="0"/>
              <a:t>20. 3. 2020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7F6806A9-8211-4C22-9C9F-BD7FB5ED913E}" type="slidenum">
              <a:rPr lang="sk-SK" smtClean="0"/>
              <a:t>‹#›</a:t>
            </a:fld>
            <a:endParaRPr lang="sk-SK"/>
          </a:p>
        </p:txBody>
      </p:sp>
    </p:spTree>
    <p:extLst>
      <p:ext uri="{BB962C8B-B14F-4D97-AF65-F5344CB8AC3E}">
        <p14:creationId xmlns:p14="http://schemas.microsoft.com/office/powerpoint/2010/main" val="138247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0C7411-7690-4BA1-9536-5502CFC4E918}" type="datetimeFigureOut">
              <a:rPr lang="sk-SK" smtClean="0"/>
              <a:t>20. 3. 2020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7F6806A9-8211-4C22-9C9F-BD7FB5ED913E}" type="slidenum">
              <a:rPr lang="sk-SK" smtClean="0"/>
              <a:t>‹#›</a:t>
            </a:fld>
            <a:endParaRPr lang="sk-SK"/>
          </a:p>
        </p:txBody>
      </p:sp>
    </p:spTree>
    <p:extLst>
      <p:ext uri="{BB962C8B-B14F-4D97-AF65-F5344CB8AC3E}">
        <p14:creationId xmlns:p14="http://schemas.microsoft.com/office/powerpoint/2010/main" val="4114779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sk-SK" smtClean="0"/>
              <a:t>Upravte štýly predlohy textu</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1A0C7411-7690-4BA1-9536-5502CFC4E918}" type="datetimeFigureOut">
              <a:rPr lang="sk-SK" smtClean="0"/>
              <a:t>20. 3. 2020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F6806A9-8211-4C22-9C9F-BD7FB5ED913E}" type="slidenum">
              <a:rPr lang="sk-SK" smtClean="0"/>
              <a:t>‹#›</a:t>
            </a:fld>
            <a:endParaRPr lang="sk-SK"/>
          </a:p>
        </p:txBody>
      </p:sp>
    </p:spTree>
    <p:extLst>
      <p:ext uri="{BB962C8B-B14F-4D97-AF65-F5344CB8AC3E}">
        <p14:creationId xmlns:p14="http://schemas.microsoft.com/office/powerpoint/2010/main" val="4286216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1A0C7411-7690-4BA1-9536-5502CFC4E918}" type="datetimeFigureOut">
              <a:rPr lang="sk-SK" smtClean="0"/>
              <a:t>20. 3. 2020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7F6806A9-8211-4C22-9C9F-BD7FB5ED913E}" type="slidenum">
              <a:rPr lang="sk-SK" smtClean="0"/>
              <a:t>‹#›</a:t>
            </a:fld>
            <a:endParaRPr lang="sk-SK"/>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054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sk-SK" smtClean="0"/>
              <a:t>Upravte štýly predlohy textu</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A0C7411-7690-4BA1-9536-5502CFC4E918}" type="datetimeFigureOut">
              <a:rPr lang="sk-SK" smtClean="0"/>
              <a:t>20. 3. 2020</a:t>
            </a:fld>
            <a:endParaRPr lang="sk-SK"/>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sk-SK"/>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F6806A9-8211-4C22-9C9F-BD7FB5ED913E}" type="slidenum">
              <a:rPr lang="sk-SK" smtClean="0"/>
              <a:t>‹#›</a:t>
            </a:fld>
            <a:endParaRPr lang="sk-SK"/>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199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84408" y="4960137"/>
            <a:ext cx="8326192" cy="1463040"/>
          </a:xfrm>
        </p:spPr>
        <p:txBody>
          <a:bodyPr>
            <a:normAutofit/>
          </a:bodyPr>
          <a:lstStyle/>
          <a:p>
            <a:pPr algn="l"/>
            <a:r>
              <a:rPr lang="sk-SK" dirty="0" smtClean="0"/>
              <a:t> </a:t>
            </a:r>
            <a:r>
              <a:rPr lang="sk-SK" sz="4000" dirty="0" smtClean="0">
                <a:latin typeface="Arial" panose="020B0604020202020204" pitchFamily="34" charset="0"/>
                <a:cs typeface="Arial" panose="020B0604020202020204" pitchFamily="34" charset="0"/>
              </a:rPr>
              <a:t>VO – </a:t>
            </a:r>
            <a:r>
              <a:rPr lang="sk-SK" sz="4000" dirty="0" smtClean="0">
                <a:latin typeface="Arial" panose="020B0604020202020204" pitchFamily="34" charset="0"/>
                <a:cs typeface="Arial" panose="020B0604020202020204" pitchFamily="34" charset="0"/>
              </a:rPr>
              <a:t>DI </a:t>
            </a:r>
            <a:r>
              <a:rPr lang="sk-SK" sz="4000" dirty="0">
                <a:latin typeface="Arial" panose="020B0604020202020204" pitchFamily="34" charset="0"/>
                <a:cs typeface="Arial" panose="020B0604020202020204" pitchFamily="34" charset="0"/>
              </a:rPr>
              <a:t>– </a:t>
            </a:r>
            <a:r>
              <a:rPr lang="sk-SK" sz="4000" smtClean="0">
                <a:latin typeface="Arial" panose="020B0604020202020204" pitchFamily="34" charset="0"/>
                <a:cs typeface="Arial" panose="020B0604020202020204" pitchFamily="34" charset="0"/>
              </a:rPr>
              <a:t>ČKa</a:t>
            </a:r>
            <a:r>
              <a:rPr lang="sk-SK" sz="4000" dirty="0" smtClean="0">
                <a:latin typeface="Arial" panose="020B0604020202020204" pitchFamily="34" charset="0"/>
                <a:cs typeface="Arial" panose="020B0604020202020204" pitchFamily="34" charset="0"/>
              </a:rPr>
              <a:t> </a:t>
            </a:r>
            <a:r>
              <a:rPr lang="sk-SK" sz="4000" cap="none" dirty="0" smtClean="0">
                <a:latin typeface="Arial" panose="020B0604020202020204" pitchFamily="34" charset="0"/>
                <a:cs typeface="Arial" panose="020B0604020202020204" pitchFamily="34" charset="0"/>
              </a:rPr>
              <a:t>a kolobeh vody </a:t>
            </a:r>
            <a:r>
              <a:rPr lang="sk-SK" dirty="0"/>
              <a:t/>
            </a:r>
            <a:br>
              <a:rPr lang="sk-SK" dirty="0"/>
            </a:br>
            <a:endParaRPr lang="sk-SK" dirty="0"/>
          </a:p>
        </p:txBody>
      </p:sp>
      <p:sp>
        <p:nvSpPr>
          <p:cNvPr id="3" name="Podnadpis 2"/>
          <p:cNvSpPr>
            <a:spLocks noGrp="1"/>
          </p:cNvSpPr>
          <p:nvPr>
            <p:ph type="subTitle" idx="1"/>
          </p:nvPr>
        </p:nvSpPr>
        <p:spPr/>
        <p:txBody>
          <a:bodyPr>
            <a:normAutofit/>
          </a:bodyPr>
          <a:lstStyle/>
          <a:p>
            <a:r>
              <a:rPr lang="sk-SK" sz="2400" dirty="0" smtClean="0">
                <a:latin typeface="Arial" panose="020B0604020202020204" pitchFamily="34" charset="0"/>
                <a:cs typeface="Arial" panose="020B0604020202020204" pitchFamily="34" charset="0"/>
              </a:rPr>
              <a:t>Bc. Mária Pánisová</a:t>
            </a:r>
            <a:endParaRPr lang="sk-SK"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0175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descr="http://predskolskyatlas.sk/_private/atlas/user_files/images/Aktivity/Priroda/kolobeh%20vody13.png"/>
          <p:cNvPicPr/>
          <p:nvPr/>
        </p:nvPicPr>
        <p:blipFill>
          <a:blip r:embed="rId2"/>
          <a:srcRect/>
          <a:stretch>
            <a:fillRect/>
          </a:stretch>
        </p:blipFill>
        <p:spPr bwMode="auto">
          <a:xfrm>
            <a:off x="487684" y="1416676"/>
            <a:ext cx="10536631" cy="5242338"/>
          </a:xfrm>
          <a:prstGeom prst="rect">
            <a:avLst/>
          </a:prstGeom>
          <a:noFill/>
          <a:ln w="9525">
            <a:noFill/>
            <a:miter lim="800000"/>
            <a:headEnd/>
            <a:tailEnd/>
          </a:ln>
        </p:spPr>
      </p:pic>
      <p:sp>
        <p:nvSpPr>
          <p:cNvPr id="3" name="Rectangle 3"/>
          <p:cNvSpPr>
            <a:spLocks noChangeArrowheads="1"/>
          </p:cNvSpPr>
          <p:nvPr/>
        </p:nvSpPr>
        <p:spPr bwMode="auto">
          <a:xfrm>
            <a:off x="180048" y="220793"/>
            <a:ext cx="1201195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sk-SK" sz="1600" i="1" dirty="0">
                <a:latin typeface="Arial" panose="020B0604020202020204" pitchFamily="34" charset="0"/>
                <a:cs typeface="Arial" panose="020B0604020202020204" pitchFamily="34" charset="0"/>
              </a:rPr>
              <a:t>Tretia kvapka:</a:t>
            </a:r>
            <a:r>
              <a:rPr lang="sk-SK" sz="1600" dirty="0">
                <a:latin typeface="Arial" panose="020B0604020202020204" pitchFamily="34" charset="0"/>
                <a:cs typeface="Arial" panose="020B0604020202020204" pitchFamily="34" charset="0"/>
              </a:rPr>
              <a:t> „Ja som mala cestu veľmi vzrušujúcu. Uviazla som v tmavej jaskyni, a keď som pomocou podzemného potôčika našla cestu von, zažila som aj voľný pád! Bolo to veľmi zábavné, škoda, že to trvalo len chvíľku.“</a:t>
            </a:r>
          </a:p>
        </p:txBody>
      </p:sp>
    </p:spTree>
    <p:extLst>
      <p:ext uri="{BB962C8B-B14F-4D97-AF65-F5344CB8AC3E}">
        <p14:creationId xmlns:p14="http://schemas.microsoft.com/office/powerpoint/2010/main" val="2286426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descr="http://predskolskyatlas.sk/_private/atlas/user_files/images/Aktivity/Priroda/kolobeh%20vody14.png"/>
          <p:cNvPicPr/>
          <p:nvPr/>
        </p:nvPicPr>
        <p:blipFill>
          <a:blip r:embed="rId2"/>
          <a:srcRect/>
          <a:stretch>
            <a:fillRect/>
          </a:stretch>
        </p:blipFill>
        <p:spPr bwMode="auto">
          <a:xfrm>
            <a:off x="2678805" y="1068946"/>
            <a:ext cx="6888925" cy="3843586"/>
          </a:xfrm>
          <a:prstGeom prst="rect">
            <a:avLst/>
          </a:prstGeom>
          <a:noFill/>
          <a:ln w="9525">
            <a:noFill/>
            <a:miter lim="800000"/>
            <a:headEnd/>
            <a:tailEnd/>
          </a:ln>
        </p:spPr>
      </p:pic>
      <p:sp>
        <p:nvSpPr>
          <p:cNvPr id="3" name="Rectangle 3"/>
          <p:cNvSpPr>
            <a:spLocks noChangeArrowheads="1"/>
          </p:cNvSpPr>
          <p:nvPr/>
        </p:nvSpPr>
        <p:spPr bwMode="auto">
          <a:xfrm>
            <a:off x="180048" y="141996"/>
            <a:ext cx="1201195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sk-SK" sz="1600" dirty="0">
                <a:latin typeface="Arial" panose="020B0604020202020204" pitchFamily="34" charset="0"/>
                <a:cs typeface="Arial" panose="020B0604020202020204" pitchFamily="34" charset="0"/>
              </a:rPr>
              <a:t>Naše kvapky boli také zarozprávané, že si ani nevšimli, ako narazili na vrstvu pôdy, ktorá bola taká hustá, že cez ňu nedokázali prejsť. A tak sa hromadili a hromadili, až napokon na jednom mieste vyvreli na povrch v podobe prameňa. Odtiaľ putovali potôčikom, ktorý sa po čase stretol s iným potôčikom a spoločne vytvorili rieku. </a:t>
            </a:r>
            <a:r>
              <a:rPr lang="sk-SK" sz="1600" dirty="0" smtClean="0">
                <a:latin typeface="Arial" panose="020B0604020202020204" pitchFamily="34" charset="0"/>
                <a:cs typeface="Arial" panose="020B0604020202020204" pitchFamily="34" charset="0"/>
              </a:rPr>
              <a:t>Keď </a:t>
            </a:r>
            <a:r>
              <a:rPr lang="sk-SK" sz="1600" dirty="0">
                <a:latin typeface="Arial" panose="020B0604020202020204" pitchFamily="34" charset="0"/>
                <a:cs typeface="Arial" panose="020B0604020202020204" pitchFamily="34" charset="0"/>
              </a:rPr>
              <a:t>sa potom táto rieka stretla s inou riekou, vytvorili velikánsku rieku, ktorej hovoríme veľtok. Ten naše milé kvapky odniesol rovno do mora. </a:t>
            </a:r>
          </a:p>
        </p:txBody>
      </p:sp>
      <p:sp>
        <p:nvSpPr>
          <p:cNvPr id="4" name="BlokTextu 3"/>
          <p:cNvSpPr txBox="1"/>
          <p:nvPr/>
        </p:nvSpPr>
        <p:spPr>
          <a:xfrm>
            <a:off x="354168" y="4760904"/>
            <a:ext cx="11538198" cy="1631216"/>
          </a:xfrm>
          <a:prstGeom prst="rect">
            <a:avLst/>
          </a:prstGeom>
          <a:noFill/>
        </p:spPr>
        <p:txBody>
          <a:bodyPr wrap="square" rtlCol="0">
            <a:spAutoFit/>
          </a:bodyPr>
          <a:lstStyle/>
          <a:p>
            <a:r>
              <a:rPr lang="sk-SK" sz="1600" dirty="0">
                <a:latin typeface="Arial" panose="020B0604020202020204" pitchFamily="34" charset="0"/>
                <a:cs typeface="Arial" panose="020B0604020202020204" pitchFamily="34" charset="0"/>
              </a:rPr>
              <a:t>V jednej chvíli si zrazu uvedomili, že sú slané. Najskôr ich to zarazilo, ale keď ČKA vykríkla – „Sme v mori!“, od radosti boli celé bez seba a rozbehli sa spoznávať krásy šíreho mora, o ktorom im ČKA toľko rozprávala. Veľkú radosť mala aj ČKA, pretože sa znovu stretla so svojimi dvoma stratenými kamarátkami. Radostne sa pochytali za ruky, vytvorili reťaz zvanú VODI-ČKA a spoločne sa nechali unášať morskými prúdmi od západu na východ, zo severu na juh a opačne. Takto spolu šantili, až kým ich jedného dňa nevyniesli vlny na hladinu mora, a tu sa znovu za pomoci slnečných lúčov premenili. </a:t>
            </a:r>
            <a:r>
              <a:rPr lang="sk-SK" sz="1600" dirty="0" smtClean="0">
                <a:latin typeface="Arial" panose="020B0604020202020204" pitchFamily="34" charset="0"/>
                <a:cs typeface="Arial" panose="020B0604020202020204" pitchFamily="34" charset="0"/>
              </a:rPr>
              <a:t>Príbeh </a:t>
            </a:r>
            <a:r>
              <a:rPr lang="sk-SK" sz="1600" dirty="0">
                <a:latin typeface="Arial" panose="020B0604020202020204" pitchFamily="34" charset="0"/>
                <a:cs typeface="Arial" panose="020B0604020202020204" pitchFamily="34" charset="0"/>
              </a:rPr>
              <a:t>sa od tejto chvíle opakuje. </a:t>
            </a:r>
            <a:r>
              <a:rPr lang="sk-SK" sz="1600" dirty="0" err="1">
                <a:latin typeface="Arial" panose="020B0604020202020204" pitchFamily="34" charset="0"/>
                <a:cs typeface="Arial" panose="020B0604020202020204" pitchFamily="34" charset="0"/>
              </a:rPr>
              <a:t>Dokoliečka</a:t>
            </a:r>
            <a:r>
              <a:rPr lang="sk-SK" sz="1600" dirty="0">
                <a:latin typeface="Arial" panose="020B0604020202020204" pitchFamily="34" charset="0"/>
                <a:cs typeface="Arial" panose="020B0604020202020204" pitchFamily="34" charset="0"/>
              </a:rPr>
              <a:t>, dokola. Preto mu aj hovoríme „</a:t>
            </a:r>
            <a:r>
              <a:rPr lang="sk-SK" sz="2000" b="1" dirty="0">
                <a:solidFill>
                  <a:srgbClr val="FF0000"/>
                </a:solidFill>
                <a:latin typeface="Arial" panose="020B0604020202020204" pitchFamily="34" charset="0"/>
                <a:cs typeface="Arial" panose="020B0604020202020204" pitchFamily="34" charset="0"/>
              </a:rPr>
              <a:t>Kolobeh vody.“</a:t>
            </a:r>
          </a:p>
        </p:txBody>
      </p:sp>
    </p:spTree>
    <p:extLst>
      <p:ext uri="{BB962C8B-B14F-4D97-AF65-F5344CB8AC3E}">
        <p14:creationId xmlns:p14="http://schemas.microsoft.com/office/powerpoint/2010/main" val="2621378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9278" y="1048856"/>
            <a:ext cx="9720072" cy="1499616"/>
          </a:xfrm>
        </p:spPr>
        <p:txBody>
          <a:bodyPr>
            <a:normAutofit fontScale="90000"/>
          </a:bodyPr>
          <a:lstStyle/>
          <a:p>
            <a:r>
              <a:rPr lang="sk-SK" sz="3600" dirty="0" smtClean="0">
                <a:latin typeface="Arial" panose="020B0604020202020204" pitchFamily="34" charset="0"/>
                <a:cs typeface="Arial" panose="020B0604020202020204" pitchFamily="34" charset="0"/>
              </a:rPr>
              <a:t>Použité zdroje:</a:t>
            </a:r>
            <a:br>
              <a:rPr lang="sk-SK" sz="3600" dirty="0" smtClean="0">
                <a:latin typeface="Arial" panose="020B0604020202020204" pitchFamily="34" charset="0"/>
                <a:cs typeface="Arial" panose="020B0604020202020204" pitchFamily="34" charset="0"/>
              </a:rPr>
            </a:br>
            <a:r>
              <a:rPr lang="sk-SK" dirty="0" smtClean="0">
                <a:latin typeface="Arial" panose="020B0604020202020204" pitchFamily="34" charset="0"/>
                <a:cs typeface="Arial" panose="020B0604020202020204" pitchFamily="34" charset="0"/>
              </a:rPr>
              <a:t/>
            </a:r>
            <a:br>
              <a:rPr lang="sk-SK" dirty="0" smtClean="0">
                <a:latin typeface="Arial" panose="020B0604020202020204" pitchFamily="34" charset="0"/>
                <a:cs typeface="Arial" panose="020B0604020202020204" pitchFamily="34" charset="0"/>
              </a:rPr>
            </a:br>
            <a:r>
              <a:rPr lang="sk-SK" sz="3100" i="1" cap="none" dirty="0">
                <a:latin typeface="Arial" panose="020B0604020202020204" pitchFamily="34" charset="0"/>
                <a:cs typeface="Arial" panose="020B0604020202020204" pitchFamily="34" charset="0"/>
              </a:rPr>
              <a:t>http://predskolskyatlas.sk/kolobeh-vody-v-prirode</a:t>
            </a:r>
            <a:endParaRPr lang="sk-SK" sz="31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5639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descr="http://predskolskyatlas.sk/_private/atlas/user_files/images/Aktivity/Priroda/kolobeh%20vody4.png"/>
          <p:cNvPicPr/>
          <p:nvPr/>
        </p:nvPicPr>
        <p:blipFill>
          <a:blip r:embed="rId2"/>
          <a:srcRect/>
          <a:stretch>
            <a:fillRect/>
          </a:stretch>
        </p:blipFill>
        <p:spPr bwMode="auto">
          <a:xfrm>
            <a:off x="618185" y="1098000"/>
            <a:ext cx="10800000" cy="5760000"/>
          </a:xfrm>
          <a:prstGeom prst="rect">
            <a:avLst/>
          </a:prstGeom>
          <a:noFill/>
          <a:ln w="9525">
            <a:noFill/>
            <a:miter lim="800000"/>
            <a:headEnd/>
            <a:tailEnd/>
          </a:ln>
        </p:spPr>
      </p:pic>
      <p:sp>
        <p:nvSpPr>
          <p:cNvPr id="2" name="BlokTextu 1"/>
          <p:cNvSpPr txBox="1"/>
          <p:nvPr/>
        </p:nvSpPr>
        <p:spPr>
          <a:xfrm>
            <a:off x="168186" y="216602"/>
            <a:ext cx="11454033" cy="861774"/>
          </a:xfrm>
          <a:prstGeom prst="rect">
            <a:avLst/>
          </a:prstGeom>
          <a:noFill/>
        </p:spPr>
        <p:txBody>
          <a:bodyPr wrap="none" rtlCol="0">
            <a:spAutoFit/>
          </a:bodyPr>
          <a:lstStyle/>
          <a:p>
            <a:r>
              <a:rPr lang="sk-SK" sz="1600" dirty="0">
                <a:latin typeface="Arial" panose="020B0604020202020204" pitchFamily="34" charset="0"/>
                <a:cs typeface="Arial" panose="020B0604020202020204" pitchFamily="34" charset="0"/>
              </a:rPr>
              <a:t>T</a:t>
            </a:r>
            <a:r>
              <a:rPr lang="sk-SK" sz="1600" dirty="0" smtClean="0">
                <a:latin typeface="Arial" panose="020B0604020202020204" pitchFamily="34" charset="0"/>
                <a:cs typeface="Arial" panose="020B0604020202020204" pitchFamily="34" charset="0"/>
              </a:rPr>
              <a:t>ri </a:t>
            </a:r>
            <a:r>
              <a:rPr lang="sk-SK" sz="1600" dirty="0">
                <a:latin typeface="Arial" panose="020B0604020202020204" pitchFamily="34" charset="0"/>
                <a:cs typeface="Arial" panose="020B0604020202020204" pitchFamily="34" charset="0"/>
              </a:rPr>
              <a:t>kamarátky sa bláznili v mori celé dni. Až jedného dňa ich veľká teplá vlna vyniesla na svojom chrbte až úplne na hladinu. </a:t>
            </a:r>
            <a:endParaRPr lang="sk-SK" sz="1600" dirty="0" smtClean="0">
              <a:latin typeface="Arial" panose="020B0604020202020204" pitchFamily="34" charset="0"/>
              <a:cs typeface="Arial" panose="020B0604020202020204" pitchFamily="34" charset="0"/>
            </a:endParaRPr>
          </a:p>
          <a:p>
            <a:r>
              <a:rPr lang="sk-SK" sz="1600" dirty="0" smtClean="0">
                <a:latin typeface="Arial" panose="020B0604020202020204" pitchFamily="34" charset="0"/>
                <a:cs typeface="Arial" panose="020B0604020202020204" pitchFamily="34" charset="0"/>
              </a:rPr>
              <a:t>Tu </a:t>
            </a:r>
            <a:r>
              <a:rPr lang="sk-SK" sz="1600" dirty="0">
                <a:latin typeface="Arial" panose="020B0604020202020204" pitchFamily="34" charset="0"/>
                <a:cs typeface="Arial" panose="020B0604020202020204" pitchFamily="34" charset="0"/>
              </a:rPr>
              <a:t>sa začal ich veľký príbeh. Chcete vedieť aký?</a:t>
            </a:r>
          </a:p>
          <a:p>
            <a:endParaRPr lang="sk-SK" dirty="0"/>
          </a:p>
        </p:txBody>
      </p:sp>
    </p:spTree>
    <p:extLst>
      <p:ext uri="{BB962C8B-B14F-4D97-AF65-F5344CB8AC3E}">
        <p14:creationId xmlns:p14="http://schemas.microsoft.com/office/powerpoint/2010/main" val="4230535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descr="http://predskolskyatlas.sk/_private/atlas/user_files/images/Aktivity/Priroda/kolobeh%20vody5.png"/>
          <p:cNvPicPr/>
          <p:nvPr/>
        </p:nvPicPr>
        <p:blipFill>
          <a:blip r:embed="rId2"/>
          <a:srcRect/>
          <a:stretch>
            <a:fillRect/>
          </a:stretch>
        </p:blipFill>
        <p:spPr bwMode="auto">
          <a:xfrm>
            <a:off x="579549" y="752555"/>
            <a:ext cx="10800000" cy="5760000"/>
          </a:xfrm>
          <a:prstGeom prst="rect">
            <a:avLst/>
          </a:prstGeom>
          <a:noFill/>
          <a:ln w="9525">
            <a:noFill/>
            <a:miter lim="800000"/>
            <a:headEnd/>
            <a:tailEnd/>
          </a:ln>
        </p:spPr>
      </p:pic>
      <p:sp>
        <p:nvSpPr>
          <p:cNvPr id="5" name="Rectangle 3"/>
          <p:cNvSpPr>
            <a:spLocks noChangeArrowheads="1"/>
          </p:cNvSpPr>
          <p:nvPr/>
        </p:nvSpPr>
        <p:spPr bwMode="auto">
          <a:xfrm>
            <a:off x="180048" y="110561"/>
            <a:ext cx="1201195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sk-SK" altLang="sk-SK" sz="1600" dirty="0">
                <a:latin typeface="Arial" panose="020B0604020202020204" pitchFamily="34" charset="0"/>
                <a:ea typeface="Calibri" panose="020F0502020204030204" pitchFamily="34" charset="0"/>
                <a:cs typeface="Arial" panose="020B0604020202020204" pitchFamily="34" charset="0"/>
              </a:rPr>
              <a:t>Slniečko svietilo a svojimi lúčmi zohrievalo hladinu mora </a:t>
            </a:r>
            <a:r>
              <a:rPr lang="sk-SK" altLang="sk-SK" sz="1600" dirty="0" smtClean="0">
                <a:latin typeface="Arial" panose="020B0604020202020204" pitchFamily="34" charset="0"/>
                <a:cs typeface="Arial" panose="020B0604020202020204" pitchFamily="34" charset="0"/>
              </a:rPr>
              <a:t>. </a:t>
            </a:r>
            <a:r>
              <a:rPr kumimoji="0" lang="sk-SK" altLang="sk-SK" sz="1600" b="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Vode bolo na hladine veľmi teplo a tak sa začala potiť. </a:t>
            </a:r>
            <a:r>
              <a:rPr kumimoji="0" lang="sk-SK" altLang="sk-SK" sz="1600" b="0" u="none" strike="noStrike" cap="none" normalizeH="0" baseline="0" dirty="0" smtClean="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rPr>
              <a:t>A tak sa kvapky, </a:t>
            </a:r>
          </a:p>
          <a:p>
            <a:pPr eaLnBrk="0" fontAlgn="base" hangingPunct="0">
              <a:spcBef>
                <a:spcPct val="0"/>
              </a:spcBef>
              <a:spcAft>
                <a:spcPct val="0"/>
              </a:spcAft>
            </a:pPr>
            <a:r>
              <a:rPr kumimoji="0" lang="sk-SK" altLang="sk-SK" sz="1600" b="0" u="none" strike="noStrike" cap="none" normalizeH="0" baseline="0" dirty="0" smtClean="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rPr>
              <a:t>ktoré sa nachádzali na vodnej hladine, za pomoci slnečných lúčov postupne z mora vyparili. Boli medzi nimi aj naše tri kamarátky </a:t>
            </a:r>
          </a:p>
          <a:p>
            <a:pPr eaLnBrk="0" fontAlgn="base" hangingPunct="0">
              <a:spcBef>
                <a:spcPct val="0"/>
              </a:spcBef>
              <a:spcAft>
                <a:spcPct val="0"/>
              </a:spcAft>
            </a:pPr>
            <a:r>
              <a:rPr kumimoji="0" lang="sk-SK" altLang="sk-SK" sz="1600" b="0" u="none" strike="noStrike" cap="none" normalizeH="0" baseline="0" dirty="0" smtClean="0">
                <a:ln>
                  <a:noFill/>
                </a:ln>
                <a:solidFill>
                  <a:srgbClr val="222222"/>
                </a:solidFill>
                <a:effectLst/>
                <a:latin typeface="Arial" panose="020B0604020202020204" pitchFamily="34" charset="0"/>
                <a:ea typeface="Calibri" panose="020F0502020204030204" pitchFamily="34" charset="0"/>
                <a:cs typeface="Arial" panose="020B0604020202020204" pitchFamily="34" charset="0"/>
              </a:rPr>
              <a:t>VO, DI a ČKA. </a:t>
            </a:r>
            <a:endParaRPr kumimoji="0" lang="sk-SK" altLang="sk-SK" sz="1600" b="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0310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descr="http://predskolskyatlas.sk/_private/atlas/user_files/images/Aktivity/Priroda/kolobeh%20vody6.png"/>
          <p:cNvPicPr/>
          <p:nvPr/>
        </p:nvPicPr>
        <p:blipFill>
          <a:blip r:embed="rId2"/>
          <a:srcRect/>
          <a:stretch>
            <a:fillRect/>
          </a:stretch>
        </p:blipFill>
        <p:spPr bwMode="auto">
          <a:xfrm>
            <a:off x="1146219" y="1403797"/>
            <a:ext cx="10250127" cy="4960834"/>
          </a:xfrm>
          <a:prstGeom prst="rect">
            <a:avLst/>
          </a:prstGeom>
          <a:noFill/>
          <a:ln w="9525">
            <a:noFill/>
            <a:miter lim="800000"/>
            <a:headEnd/>
            <a:tailEnd/>
          </a:ln>
        </p:spPr>
      </p:pic>
      <p:sp>
        <p:nvSpPr>
          <p:cNvPr id="4" name="Rectangle 3"/>
          <p:cNvSpPr>
            <a:spLocks noChangeArrowheads="1"/>
          </p:cNvSpPr>
          <p:nvPr/>
        </p:nvSpPr>
        <p:spPr bwMode="auto">
          <a:xfrm>
            <a:off x="265306" y="199192"/>
            <a:ext cx="1201195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sk-SK" sz="1600" dirty="0">
                <a:latin typeface="Arial" panose="020B0604020202020204" pitchFamily="34" charset="0"/>
                <a:cs typeface="Arial" panose="020B0604020202020204" pitchFamily="34" charset="0"/>
              </a:rPr>
              <a:t>V podobe vodnej pary začali pomaličky stúpať vysoko na oblohu</a:t>
            </a:r>
            <a:r>
              <a:rPr lang="sk-SK" sz="1600" b="1" dirty="0">
                <a:latin typeface="Arial" panose="020B0604020202020204" pitchFamily="34" charset="0"/>
                <a:cs typeface="Arial" panose="020B0604020202020204" pitchFamily="34" charset="0"/>
              </a:rPr>
              <a:t>.</a:t>
            </a:r>
            <a:endParaRPr lang="sk-SK" sz="1600" dirty="0">
              <a:latin typeface="Arial" panose="020B0604020202020204" pitchFamily="34" charset="0"/>
              <a:cs typeface="Arial" panose="020B0604020202020204" pitchFamily="34" charset="0"/>
            </a:endParaRPr>
          </a:p>
          <a:p>
            <a:r>
              <a:rPr lang="sk-SK" sz="1600" dirty="0">
                <a:latin typeface="Arial" panose="020B0604020202020204" pitchFamily="34" charset="0"/>
                <a:cs typeface="Arial" panose="020B0604020202020204" pitchFamily="34" charset="0"/>
              </a:rPr>
              <a:t>Oblaky na oblohe sú vlastne veľkou kopou malinkých kvapôčok. A medzi nimi sú aj naše tri kamarátky</a:t>
            </a:r>
            <a:r>
              <a:rPr lang="sk-SK" sz="1600" dirty="0" smtClean="0">
                <a:latin typeface="Arial" panose="020B0604020202020204" pitchFamily="34" charset="0"/>
                <a:cs typeface="Arial" panose="020B0604020202020204" pitchFamily="34" charset="0"/>
              </a:rPr>
              <a:t>.</a:t>
            </a:r>
          </a:p>
          <a:p>
            <a:r>
              <a:rPr lang="sk-SK" sz="1600" dirty="0">
                <a:latin typeface="Arial" panose="020B0604020202020204" pitchFamily="34" charset="0"/>
                <a:cs typeface="Arial" panose="020B0604020202020204" pitchFamily="34" charset="0"/>
              </a:rPr>
              <a:t>Oblak plný kvapôčok stúpa stále vyššie a vyššie a čím je vyššie, tým je tam väčšia zima. </a:t>
            </a:r>
          </a:p>
          <a:p>
            <a:r>
              <a:rPr lang="sk-SK" sz="1600" dirty="0">
                <a:latin typeface="Arial" panose="020B0604020202020204" pitchFamily="34" charset="0"/>
                <a:cs typeface="Arial" panose="020B0604020202020204" pitchFamily="34" charset="0"/>
              </a:rPr>
              <a:t>Keď sú kvapky tesne blízko seba, začnú sa vzájomne spájať do väčších </a:t>
            </a:r>
            <a:r>
              <a:rPr lang="sk-SK" sz="1600" dirty="0" smtClean="0">
                <a:latin typeface="Arial" panose="020B0604020202020204" pitchFamily="34" charset="0"/>
                <a:cs typeface="Arial" panose="020B0604020202020204" pitchFamily="34" charset="0"/>
              </a:rPr>
              <a:t>kvapiek. </a:t>
            </a:r>
            <a:endParaRPr lang="sk-SK" sz="1600" dirty="0">
              <a:latin typeface="Arial" panose="020B0604020202020204" pitchFamily="34" charset="0"/>
              <a:cs typeface="Arial" panose="020B0604020202020204" pitchFamily="34" charset="0"/>
            </a:endParaRPr>
          </a:p>
          <a:p>
            <a:r>
              <a:rPr lang="sk-SK" sz="1600" dirty="0" smtClean="0">
                <a:latin typeface="Arial" panose="020B0604020202020204" pitchFamily="34" charset="0"/>
                <a:cs typeface="Arial" panose="020B0604020202020204" pitchFamily="34" charset="0"/>
              </a:rPr>
              <a:t> </a:t>
            </a:r>
            <a:endParaRPr lang="sk-SK"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7903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descr="http://predskolskyatlas.sk/_private/atlas/user_files/images/Aktivity/Priroda/kolobeh%20vody8.png"/>
          <p:cNvPicPr/>
          <p:nvPr/>
        </p:nvPicPr>
        <p:blipFill>
          <a:blip r:embed="rId2"/>
          <a:srcRect/>
          <a:stretch>
            <a:fillRect/>
          </a:stretch>
        </p:blipFill>
        <p:spPr bwMode="auto">
          <a:xfrm>
            <a:off x="778151" y="1970468"/>
            <a:ext cx="9898435" cy="4447171"/>
          </a:xfrm>
          <a:prstGeom prst="rect">
            <a:avLst/>
          </a:prstGeom>
          <a:noFill/>
          <a:ln w="9525">
            <a:noFill/>
            <a:miter lim="800000"/>
            <a:headEnd/>
            <a:tailEnd/>
          </a:ln>
        </p:spPr>
      </p:pic>
      <p:sp>
        <p:nvSpPr>
          <p:cNvPr id="3" name="Rectangle 3"/>
          <p:cNvSpPr>
            <a:spLocks noChangeArrowheads="1"/>
          </p:cNvSpPr>
          <p:nvPr/>
        </p:nvSpPr>
        <p:spPr bwMode="auto">
          <a:xfrm>
            <a:off x="201770" y="13209"/>
            <a:ext cx="1187861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sk-SK" sz="1600" dirty="0">
                <a:latin typeface="Arial" panose="020B0604020202020204" pitchFamily="34" charset="0"/>
                <a:cs typeface="Arial" panose="020B0604020202020204" pitchFamily="34" charset="0"/>
              </a:rPr>
              <a:t>Teraz sú už v mraku veľké kvapky. Tie sú také ťažké, že ich oblak neudrží a ony začnú jedna po druhej vypadávať. T</a:t>
            </a:r>
            <a:r>
              <a:rPr lang="sk-SK" sz="1600" dirty="0" smtClean="0">
                <a:latin typeface="Arial" panose="020B0604020202020204" pitchFamily="34" charset="0"/>
                <a:cs typeface="Arial" panose="020B0604020202020204" pitchFamily="34" charset="0"/>
              </a:rPr>
              <a:t>omu hovoríme, že prší.</a:t>
            </a:r>
            <a:r>
              <a:rPr lang="sk-SK" sz="1600" dirty="0">
                <a:latin typeface="Arial" panose="020B0604020202020204" pitchFamily="34" charset="0"/>
                <a:cs typeface="Arial" panose="020B0604020202020204" pitchFamily="34" charset="0"/>
              </a:rPr>
              <a:t> </a:t>
            </a:r>
            <a:endParaRPr lang="sk-SK" sz="1600" dirty="0" smtClean="0">
              <a:latin typeface="Arial" panose="020B0604020202020204" pitchFamily="34" charset="0"/>
              <a:cs typeface="Arial" panose="020B0604020202020204" pitchFamily="34" charset="0"/>
            </a:endParaRPr>
          </a:p>
          <a:p>
            <a:pPr fontAlgn="base"/>
            <a:r>
              <a:rPr lang="sk-SK" sz="1600" dirty="0" smtClean="0">
                <a:latin typeface="Arial" panose="020B0604020202020204" pitchFamily="34" charset="0"/>
                <a:cs typeface="Arial" panose="020B0604020202020204" pitchFamily="34" charset="0"/>
              </a:rPr>
              <a:t>No </a:t>
            </a:r>
            <a:r>
              <a:rPr lang="sk-SK" sz="1600" dirty="0">
                <a:latin typeface="Arial" panose="020B0604020202020204" pitchFamily="34" charset="0"/>
                <a:cs typeface="Arial" panose="020B0604020202020204" pitchFamily="34" charset="0"/>
              </a:rPr>
              <a:t>niečo nie je v poriadku. VO a DI stratili ČKU</a:t>
            </a:r>
            <a:r>
              <a:rPr lang="sk-SK" sz="1600" b="1" dirty="0">
                <a:latin typeface="Arial" panose="020B0604020202020204" pitchFamily="34" charset="0"/>
                <a:cs typeface="Arial" panose="020B0604020202020204" pitchFamily="34" charset="0"/>
              </a:rPr>
              <a:t>.</a:t>
            </a:r>
            <a:r>
              <a:rPr lang="sk-SK" sz="1600" dirty="0">
                <a:latin typeface="Arial" panose="020B0604020202020204" pitchFamily="34" charset="0"/>
                <a:cs typeface="Arial" panose="020B0604020202020204" pitchFamily="34" charset="0"/>
              </a:rPr>
              <a:t> Rozmýšľajú, kde len môže byť. Naša milá ČKA sa nedostala medzi kvapky dažďa. Ostala v oblaku a putovala po oblohe. </a:t>
            </a:r>
          </a:p>
        </p:txBody>
      </p:sp>
    </p:spTree>
    <p:extLst>
      <p:ext uri="{BB962C8B-B14F-4D97-AF65-F5344CB8AC3E}">
        <p14:creationId xmlns:p14="http://schemas.microsoft.com/office/powerpoint/2010/main" val="3311880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descr="http://predskolskyatlas.sk/_private/atlas/user_files/images/Aktivity/Priroda/kolobeh%20vody9.png"/>
          <p:cNvPicPr/>
          <p:nvPr/>
        </p:nvPicPr>
        <p:blipFill>
          <a:blip r:embed="rId2"/>
          <a:srcRect/>
          <a:stretch>
            <a:fillRect/>
          </a:stretch>
        </p:blipFill>
        <p:spPr bwMode="auto">
          <a:xfrm>
            <a:off x="1056447" y="1493948"/>
            <a:ext cx="9980747" cy="4711655"/>
          </a:xfrm>
          <a:prstGeom prst="rect">
            <a:avLst/>
          </a:prstGeom>
          <a:noFill/>
          <a:ln w="9525">
            <a:noFill/>
            <a:miter lim="800000"/>
            <a:headEnd/>
            <a:tailEnd/>
          </a:ln>
        </p:spPr>
      </p:pic>
      <p:sp>
        <p:nvSpPr>
          <p:cNvPr id="3" name="Rectangle 3"/>
          <p:cNvSpPr>
            <a:spLocks noChangeArrowheads="1"/>
          </p:cNvSpPr>
          <p:nvPr/>
        </p:nvSpPr>
        <p:spPr bwMode="auto">
          <a:xfrm>
            <a:off x="180493" y="56001"/>
            <a:ext cx="1173265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sk-SK" sz="1600" dirty="0">
                <a:latin typeface="Arial" panose="020B0604020202020204" pitchFamily="34" charset="0"/>
                <a:cs typeface="Arial" panose="020B0604020202020204" pitchFamily="34" charset="0"/>
              </a:rPr>
              <a:t>Keď sa oblak dostal nad pevninu, narazil na veľkú horu – skalnaté bralo, ponad ktoré nemohol preletieť, lebo bol ťažký. Rozhodol sa, že </a:t>
            </a:r>
            <a:r>
              <a:rPr lang="sk-SK" sz="1600" dirty="0" smtClean="0">
                <a:latin typeface="Arial" panose="020B0604020202020204" pitchFamily="34" charset="0"/>
                <a:cs typeface="Arial" panose="020B0604020202020204" pitchFamily="34" charset="0"/>
              </a:rPr>
              <a:t>schudne.</a:t>
            </a:r>
            <a:r>
              <a:rPr lang="sk-SK" sz="1600" dirty="0">
                <a:latin typeface="Arial" panose="020B0604020202020204" pitchFamily="34" charset="0"/>
                <a:cs typeface="Arial" panose="020B0604020202020204" pitchFamily="34" charset="0"/>
              </a:rPr>
              <a:t> O</a:t>
            </a:r>
            <a:r>
              <a:rPr lang="sk-SK" sz="1600" dirty="0" smtClean="0">
                <a:latin typeface="Arial" panose="020B0604020202020204" pitchFamily="34" charset="0"/>
                <a:cs typeface="Arial" panose="020B0604020202020204" pitchFamily="34" charset="0"/>
              </a:rPr>
              <a:t>blak môže schudnúť tak, že </a:t>
            </a:r>
            <a:r>
              <a:rPr lang="sk-SK" sz="1600" dirty="0">
                <a:latin typeface="Arial" panose="020B0604020202020204" pitchFamily="34" charset="0"/>
                <a:cs typeface="Arial" panose="020B0604020202020204" pitchFamily="34" charset="0"/>
              </a:rPr>
              <a:t>sa zbaví časti kvapiek. Keď sa oblak zbavuje kvapiek, nám dole potom prší. V tomto daždi vypadla aj ČKA.</a:t>
            </a:r>
            <a:r>
              <a:rPr lang="sk-SK" sz="1600" dirty="0"/>
              <a:t> </a:t>
            </a:r>
            <a:endParaRPr lang="sk-SK" sz="1600" dirty="0" smtClean="0"/>
          </a:p>
          <a:p>
            <a:r>
              <a:rPr lang="sk-SK" sz="1600" dirty="0" smtClean="0">
                <a:latin typeface="Arial" panose="020B0604020202020204" pitchFamily="34" charset="0"/>
                <a:cs typeface="Arial" panose="020B0604020202020204" pitchFamily="34" charset="0"/>
              </a:rPr>
              <a:t>Spadla </a:t>
            </a:r>
            <a:r>
              <a:rPr lang="sk-SK" sz="1600" dirty="0">
                <a:latin typeface="Arial" panose="020B0604020202020204" pitchFamily="34" charset="0"/>
                <a:cs typeface="Arial" panose="020B0604020202020204" pitchFamily="34" charset="0"/>
              </a:rPr>
              <a:t>do ihličnatého lesa. Zošuchla sa po pichľavej ihličnatej košeli pána Smreka až na klobúk pani Muchotrávky. Pani Muchotrávka ju však nestrpela na svojom červenom klobúku s bielymi bodkami. Nechala ju spadnúť úplne na zem. ČKA začala pomaly prenikať do pôdy. </a:t>
            </a:r>
          </a:p>
          <a:p>
            <a:endParaRPr lang="sk-SK"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5025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descr="http://predskolskyatlas.sk/_private/atlas/user_files/images/Aktivity/Priroda/kolobeh%20vody10.png"/>
          <p:cNvPicPr/>
          <p:nvPr/>
        </p:nvPicPr>
        <p:blipFill>
          <a:blip r:embed="rId2"/>
          <a:srcRect/>
          <a:stretch>
            <a:fillRect/>
          </a:stretch>
        </p:blipFill>
        <p:spPr bwMode="auto">
          <a:xfrm>
            <a:off x="726450" y="1764406"/>
            <a:ext cx="10130440" cy="4939368"/>
          </a:xfrm>
          <a:prstGeom prst="rect">
            <a:avLst/>
          </a:prstGeom>
          <a:noFill/>
          <a:ln w="9525">
            <a:noFill/>
            <a:miter lim="800000"/>
            <a:headEnd/>
            <a:tailEnd/>
          </a:ln>
        </p:spPr>
      </p:pic>
      <p:sp>
        <p:nvSpPr>
          <p:cNvPr id="3" name="Rectangle 3"/>
          <p:cNvSpPr>
            <a:spLocks noChangeArrowheads="1"/>
          </p:cNvSpPr>
          <p:nvPr/>
        </p:nvSpPr>
        <p:spPr bwMode="auto">
          <a:xfrm>
            <a:off x="180048" y="198782"/>
            <a:ext cx="1178666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sk-SK" sz="1600" dirty="0">
                <a:latin typeface="Arial" panose="020B0604020202020204" pitchFamily="34" charset="0"/>
                <a:cs typeface="Arial" panose="020B0604020202020204" pitchFamily="34" charset="0"/>
              </a:rPr>
              <a:t>ČKA začala pomaly prenikať do pôdy. Bola tam tma a šlo jej to pomaly. Vrátiť späť sa však už nemohla. Nejaká neviditeľná sila ju ťahala stále hlbšie a hlbšie, až sa zrazu ocitla medzi mnohými vodnými kvapkami. Bolo to hlboko pod zemou. Naša ČKA sa dostala do podzemnej vody. Ostatné kvapky podzemnej vody si ju nemohli nevšimnúť. Kvapky podzemnej vody sa s našou kvapkou menom ČKA hneď skamarátili. Aby si skrátili dlhú chvíľu putovania v podzemnej vode, rozprávali si, ako sa tam dostali.</a:t>
            </a:r>
          </a:p>
          <a:p>
            <a:endParaRPr lang="sk-SK"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9164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descr="http://predskolskyatlas.sk/_private/atlas/user_files/images/Aktivity/Priroda/kolobeh%20vody11.png"/>
          <p:cNvPicPr/>
          <p:nvPr/>
        </p:nvPicPr>
        <p:blipFill>
          <a:blip r:embed="rId2"/>
          <a:srcRect/>
          <a:stretch>
            <a:fillRect/>
          </a:stretch>
        </p:blipFill>
        <p:spPr bwMode="auto">
          <a:xfrm>
            <a:off x="490743" y="1481070"/>
            <a:ext cx="10314632" cy="5158234"/>
          </a:xfrm>
          <a:prstGeom prst="rect">
            <a:avLst/>
          </a:prstGeom>
          <a:noFill/>
          <a:ln w="9525">
            <a:noFill/>
            <a:miter lim="800000"/>
            <a:headEnd/>
            <a:tailEnd/>
          </a:ln>
        </p:spPr>
      </p:pic>
      <p:sp>
        <p:nvSpPr>
          <p:cNvPr id="3" name="Rectangle 3"/>
          <p:cNvSpPr>
            <a:spLocks noChangeArrowheads="1"/>
          </p:cNvSpPr>
          <p:nvPr/>
        </p:nvSpPr>
        <p:spPr bwMode="auto">
          <a:xfrm>
            <a:off x="138122" y="149197"/>
            <a:ext cx="1162215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sk-SK" sz="1600" i="1" dirty="0">
                <a:latin typeface="Arial" panose="020B0604020202020204" pitchFamily="34" charset="0"/>
                <a:cs typeface="Arial" panose="020B0604020202020204" pitchFamily="34" charset="0"/>
              </a:rPr>
              <a:t>Prvá kvapka:</a:t>
            </a:r>
            <a:r>
              <a:rPr lang="sk-SK" sz="1600" dirty="0">
                <a:latin typeface="Arial" panose="020B0604020202020204" pitchFamily="34" charset="0"/>
                <a:cs typeface="Arial" panose="020B0604020202020204" pitchFamily="34" charset="0"/>
              </a:rPr>
              <a:t> „Ja som spadla z oblaku rovno do veľkej nádoby, ktorú mal záhradník pri dome. Zachytával do nej dažďovú vodu, ktorou potom polieval záhradku. Je to múdry človek. Nebude predsa záhradu polievať pitnou vodou. Odtiaľ ma v krhličke preniesol a vylial rovno na mrkvičku, ktorá mu v záhradke rástla. Z povrchu zeme som presiakla rovno sem k vám.“ </a:t>
            </a:r>
          </a:p>
        </p:txBody>
      </p:sp>
    </p:spTree>
    <p:extLst>
      <p:ext uri="{BB962C8B-B14F-4D97-AF65-F5344CB8AC3E}">
        <p14:creationId xmlns:p14="http://schemas.microsoft.com/office/powerpoint/2010/main" val="3272891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descr="http://predskolskyatlas.sk/_private/atlas/user_files/images/Aktivity/Priroda/kolobeh%20vody12.png"/>
          <p:cNvPicPr/>
          <p:nvPr/>
        </p:nvPicPr>
        <p:blipFill>
          <a:blip r:embed="rId2"/>
          <a:srcRect/>
          <a:stretch>
            <a:fillRect/>
          </a:stretch>
        </p:blipFill>
        <p:spPr bwMode="auto">
          <a:xfrm>
            <a:off x="565994" y="1171977"/>
            <a:ext cx="10561352" cy="5220138"/>
          </a:xfrm>
          <a:prstGeom prst="rect">
            <a:avLst/>
          </a:prstGeom>
          <a:noFill/>
          <a:ln w="9525">
            <a:noFill/>
            <a:miter lim="800000"/>
            <a:headEnd/>
            <a:tailEnd/>
          </a:ln>
        </p:spPr>
      </p:pic>
      <p:sp>
        <p:nvSpPr>
          <p:cNvPr id="3" name="Rectangle 3"/>
          <p:cNvSpPr>
            <a:spLocks noChangeArrowheads="1"/>
          </p:cNvSpPr>
          <p:nvPr/>
        </p:nvSpPr>
        <p:spPr bwMode="auto">
          <a:xfrm>
            <a:off x="180048" y="340980"/>
            <a:ext cx="1201195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sk-SK" sz="1600" i="1" dirty="0">
                <a:latin typeface="Arial" panose="020B0604020202020204" pitchFamily="34" charset="0"/>
                <a:cs typeface="Arial" panose="020B0604020202020204" pitchFamily="34" charset="0"/>
              </a:rPr>
              <a:t>Druhá kvapka: </a:t>
            </a:r>
            <a:r>
              <a:rPr lang="sk-SK" sz="1600" dirty="0">
                <a:latin typeface="Arial" panose="020B0604020202020204" pitchFamily="34" charset="0"/>
                <a:cs typeface="Arial" panose="020B0604020202020204" pitchFamily="34" charset="0"/>
              </a:rPr>
              <a:t>„Mňa priniesol potôčik, ktorý sa kľukatil pomedzi hory i doly. Pomaly som sa plavila v jeho zákrutách a kochala sa prekrásnou krajinou navôkol. Bola plná hlbokých lesov a zakvitnutých lúk. </a:t>
            </a:r>
            <a:r>
              <a:rPr lang="sk-SK" sz="1600" dirty="0" smtClean="0">
                <a:latin typeface="Arial" panose="020B0604020202020204" pitchFamily="34" charset="0"/>
                <a:cs typeface="Arial" panose="020B0604020202020204" pitchFamily="34" charset="0"/>
              </a:rPr>
              <a:t>Neskôr </a:t>
            </a:r>
            <a:r>
              <a:rPr lang="sk-SK" sz="1600" dirty="0">
                <a:latin typeface="Arial" panose="020B0604020202020204" pitchFamily="34" charset="0"/>
                <a:cs typeface="Arial" panose="020B0604020202020204" pitchFamily="34" charset="0"/>
              </a:rPr>
              <a:t>sa vlial do veľkej rieky.“ </a:t>
            </a:r>
          </a:p>
        </p:txBody>
      </p:sp>
    </p:spTree>
    <p:extLst>
      <p:ext uri="{BB962C8B-B14F-4D97-AF65-F5344CB8AC3E}">
        <p14:creationId xmlns:p14="http://schemas.microsoft.com/office/powerpoint/2010/main" val="41231757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Integrá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á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á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58</TotalTime>
  <Words>392</Words>
  <Application>Microsoft Office PowerPoint</Application>
  <PresentationFormat>Širokouhlá</PresentationFormat>
  <Paragraphs>23</Paragraphs>
  <Slides>12</Slides>
  <Notes>0</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12</vt:i4>
      </vt:variant>
    </vt:vector>
  </HeadingPairs>
  <TitlesOfParts>
    <vt:vector size="18" baseType="lpstr">
      <vt:lpstr>Arial</vt:lpstr>
      <vt:lpstr>Calibri</vt:lpstr>
      <vt:lpstr>Tw Cen MT</vt:lpstr>
      <vt:lpstr>Tw Cen MT Condensed</vt:lpstr>
      <vt:lpstr>Wingdings 3</vt:lpstr>
      <vt:lpstr>Integrál</vt:lpstr>
      <vt:lpstr> VO – DI – ČKa a kolobeh vody  </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Použité zdroje:  http://predskolskyatlas.sk/kolobeh-vody-v-prirode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VODIČKE</dc:title>
  <dc:creator>Mária Pánisová</dc:creator>
  <cp:lastModifiedBy>Mária</cp:lastModifiedBy>
  <cp:revision>12</cp:revision>
  <dcterms:created xsi:type="dcterms:W3CDTF">2016-03-22T10:27:35Z</dcterms:created>
  <dcterms:modified xsi:type="dcterms:W3CDTF">2020-03-19T23:34:08Z</dcterms:modified>
</cp:coreProperties>
</file>