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27"/>
  </p:notesMasterIdLst>
  <p:sldIdLst>
    <p:sldId id="256" r:id="rId2"/>
    <p:sldId id="289" r:id="rId3"/>
    <p:sldId id="290" r:id="rId4"/>
    <p:sldId id="291" r:id="rId5"/>
    <p:sldId id="292" r:id="rId6"/>
    <p:sldId id="293" r:id="rId7"/>
    <p:sldId id="295" r:id="rId8"/>
    <p:sldId id="294" r:id="rId9"/>
    <p:sldId id="269" r:id="rId10"/>
    <p:sldId id="296" r:id="rId11"/>
    <p:sldId id="300" r:id="rId12"/>
    <p:sldId id="297" r:id="rId13"/>
    <p:sldId id="306" r:id="rId14"/>
    <p:sldId id="301" r:id="rId15"/>
    <p:sldId id="299" r:id="rId16"/>
    <p:sldId id="305" r:id="rId17"/>
    <p:sldId id="308" r:id="rId18"/>
    <p:sldId id="298" r:id="rId19"/>
    <p:sldId id="307" r:id="rId20"/>
    <p:sldId id="303" r:id="rId21"/>
    <p:sldId id="310" r:id="rId22"/>
    <p:sldId id="309" r:id="rId23"/>
    <p:sldId id="311" r:id="rId24"/>
    <p:sldId id="312" r:id="rId25"/>
    <p:sldId id="287" r:id="rId2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A2D"/>
    <a:srgbClr val="FE5720"/>
    <a:srgbClr val="ED6B6D"/>
    <a:srgbClr val="A4830C"/>
    <a:srgbClr val="FF0066"/>
    <a:srgbClr val="5F3C7C"/>
    <a:srgbClr val="EF9953"/>
    <a:srgbClr val="BEB4CD"/>
    <a:srgbClr val="B55453"/>
    <a:srgbClr val="558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9F5BF1-9C99-4DA7-9DBE-717762E04D8E}" type="datetimeFigureOut">
              <a:rPr lang="sk-SK"/>
              <a:pPr>
                <a:defRPr/>
              </a:pPr>
              <a:t>22. 3. 2020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smtClean="0"/>
              <a:t>Upravte štýl predlohy textu.</a:t>
            </a:r>
          </a:p>
          <a:p>
            <a:pPr lvl="1"/>
            <a:r>
              <a:rPr lang="sk-SK" noProof="0" smtClean="0"/>
              <a:t>Druhá úroveň</a:t>
            </a:r>
          </a:p>
          <a:p>
            <a:pPr lvl="2"/>
            <a:r>
              <a:rPr lang="sk-SK" noProof="0" smtClean="0"/>
              <a:t>Tretia úroveň</a:t>
            </a:r>
          </a:p>
          <a:p>
            <a:pPr lvl="3"/>
            <a:r>
              <a:rPr lang="sk-SK" noProof="0" smtClean="0"/>
              <a:t>Štvrtá úroveň</a:t>
            </a:r>
          </a:p>
          <a:p>
            <a:pPr lvl="4"/>
            <a:r>
              <a:rPr lang="sk-SK" noProof="0" smtClean="0"/>
              <a:t>Piata úroveň</a:t>
            </a:r>
            <a:endParaRPr lang="sk-SK" noProof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1F1075-C490-4B23-8855-FDBB0AA8BFB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8246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17412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CFAA9F-427B-4E4A-822A-58DD75977E33}" type="slidenum">
              <a:rPr lang="sk-SK" altLang="sk-SK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sk-SK" altLang="sk-SK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36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obrazu snímky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oznámo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k-SK" altLang="sk-SK" smtClean="0"/>
          </a:p>
        </p:txBody>
      </p:sp>
      <p:sp>
        <p:nvSpPr>
          <p:cNvPr id="23556" name="Zástupný symbol čísla snímky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77C237-7C2E-4C68-B2F0-5A3102B94173}" type="slidenum">
              <a:rPr lang="sk-SK" altLang="sk-SK" smtClean="0">
                <a:latin typeface="Calibri" panose="020F050202020403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sk-SK" altLang="sk-SK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70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600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E3A8-169B-41E0-B94A-2A3A33D1ECBB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76B5-1904-4399-AB24-E9E65E466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01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5C35-E581-4A95-9BB9-7AED586938F1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CCC36-12DF-46F4-B310-F98033E766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82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 smtClean="0">
                <a:solidFill>
                  <a:srgbClr val="0759F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 smtClean="0">
                <a:solidFill>
                  <a:srgbClr val="0759F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972D-CBF7-4CA0-8F77-791C989BB14A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DE563-76BC-434E-8D95-48FCD25052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22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CE06F-B1F8-4231-9596-E070A187FB9A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668E5-8857-4F99-A0F7-D761AD0A8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0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 smtClean="0">
                <a:solidFill>
                  <a:srgbClr val="0759FF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sk-SK" sz="8000" smtClean="0">
                <a:solidFill>
                  <a:srgbClr val="0759FF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A804A-426A-4819-AF18-607DDB262FE2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21D55-5AD2-4869-9B58-97B8699EE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83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42DC7-A60F-48AB-A319-364291248A2A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317E-3522-44C5-89C5-F20968D989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13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4B3EA-F3C2-49C5-95B6-911B9E8908D4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FE2BD-F05B-4CF3-A650-28ADD2DD37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06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CE45-0DFC-40C3-9341-14BAE9239757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9D554-E50F-4065-A1FF-B5306C1F7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5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B6F6-8922-40AD-B895-D6AECF7B6C92}" type="datetime1">
              <a:rPr lang="sk-SK"/>
              <a:pPr>
                <a:defRPr/>
              </a:pPr>
              <a:t>22. 3. 2020</a:t>
            </a:fld>
            <a:endParaRPr lang="sk-SK"/>
          </a:p>
        </p:txBody>
      </p:sp>
      <p:sp>
        <p:nvSpPr>
          <p:cNvPr id="4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Aktualizačné vzdelávanie podľa §39 zákona č. 317/2009 Z.z. o pedagogických zamestnancoch a odborných zamestnancoch a o zmene a doplnení niektorých zákonov</a:t>
            </a:r>
          </a:p>
        </p:txBody>
      </p:sp>
      <p:sp>
        <p:nvSpPr>
          <p:cNvPr id="5" name="Zástupný symbol čísla snímky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FFD4-5967-45F5-A35D-E5C3DDC5B14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4955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zloženie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C44D-BC51-4066-BA6F-CB4668C568E0}" type="datetime1">
              <a:rPr lang="sk-SK"/>
              <a:pPr>
                <a:defRPr/>
              </a:pPr>
              <a:t>22. 3. 2020</a:t>
            </a:fld>
            <a:endParaRPr lang="sk-SK"/>
          </a:p>
        </p:txBody>
      </p:sp>
      <p:sp>
        <p:nvSpPr>
          <p:cNvPr id="4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/>
              <a:t>Aktualizačné vzdelávanie podľa §39 zákona č. 317/2009 Z.z. o pedagogických zamestnancoch a odborných zamestnancoch a o zmene a doplnení niektorých zákonov</a:t>
            </a:r>
          </a:p>
        </p:txBody>
      </p:sp>
      <p:sp>
        <p:nvSpPr>
          <p:cNvPr id="5" name="Zástupný symbol čísla snímky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99B3F-C3D2-4E55-8BE4-213E792304A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371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8410F-1AFF-467E-B495-695F1F3FF4FF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FEC2-0242-43A6-95D6-1C3F7575B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54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20025-7E94-4C79-B83D-7A7A722CF29F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4342E-C756-451B-B240-80CC4255A8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0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2454-3707-436A-9255-0578FB9E6845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E07F7-6D8C-46F0-935D-CB15C85B0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39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D7618-15F7-43FD-B9FF-0575FA1FA6B0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69FEF-F925-40BB-9BB5-EA9D99CDF1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3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4E45-E736-4759-AE20-DEC25BA14D53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D1577-2492-415A-A11D-AF6B4D104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5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909E1-481C-46B3-BF22-6E84148BCF36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AD58-420A-4163-A6D6-A3A717BE24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6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A7AE7-5FC7-4FF9-BB27-28BE74D3FACD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013B-BC54-4DD2-B644-6E8141E6EA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92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A2BD-6977-4AF0-A3D1-B5389A6176B4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7730-87BF-46B7-A459-2A3F306A5A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3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  <a:endParaRPr lang="en-US" altLang="sk-SK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  <a:endParaRPr lang="en-US" altLang="sk-S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B72E0-F32B-4D46-AACB-221460BCD662}" type="datetimeFigureOut">
              <a:rPr lang="en-US"/>
              <a:pPr>
                <a:defRPr/>
              </a:pPr>
              <a:t>3/22/2020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6C26FAB9-1F78-4394-9FDC-B5C9C1FE97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8" r:id="rId11"/>
    <p:sldLayoutId id="2147483813" r:id="rId12"/>
    <p:sldLayoutId id="2147483819" r:id="rId13"/>
    <p:sldLayoutId id="2147483814" r:id="rId14"/>
    <p:sldLayoutId id="2147483815" r:id="rId15"/>
    <p:sldLayoutId id="2147483816" r:id="rId16"/>
    <p:sldLayoutId id="2147483820" r:id="rId17"/>
    <p:sldLayoutId id="214748382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oxkO-q3mq9U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g"/><Relationship Id="rId4" Type="http://schemas.openxmlformats.org/officeDocument/2006/relationships/image" Target="../media/image33.jpeg"/><Relationship Id="rId9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jpeg"/><Relationship Id="rId11" Type="http://schemas.openxmlformats.org/officeDocument/2006/relationships/image" Target="../media/image36.jpg"/><Relationship Id="rId5" Type="http://schemas.openxmlformats.org/officeDocument/2006/relationships/image" Target="../media/image43.jpeg"/><Relationship Id="rId10" Type="http://schemas.openxmlformats.org/officeDocument/2006/relationships/slide" Target="slide23.xml"/><Relationship Id="rId4" Type="http://schemas.openxmlformats.org/officeDocument/2006/relationships/image" Target="../media/image42.jpeg"/><Relationship Id="rId9" Type="http://schemas.openxmlformats.org/officeDocument/2006/relationships/image" Target="../media/image2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gif"/><Relationship Id="rId4" Type="http://schemas.openxmlformats.org/officeDocument/2006/relationships/image" Target="../media/image3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H_rok_programu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Prezent_cia_programu_Microsoft_PowerPoint2.pptx"/><Relationship Id="rId5" Type="http://schemas.openxmlformats.org/officeDocument/2006/relationships/oleObject" Target="../embeddings/oleObject2.bin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Prezent_cia_programu_Microsoft_PowerPoint3.pptx"/><Relationship Id="rId5" Type="http://schemas.openxmlformats.org/officeDocument/2006/relationships/oleObject" Target="../embeddings/oleObject3.bin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23.jpeg"/><Relationship Id="rId18" Type="http://schemas.openxmlformats.org/officeDocument/2006/relationships/slide" Target="slide16.xml"/><Relationship Id="rId3" Type="http://schemas.openxmlformats.org/officeDocument/2006/relationships/image" Target="../media/image17.jpeg"/><Relationship Id="rId21" Type="http://schemas.openxmlformats.org/officeDocument/2006/relationships/slide" Target="slide19.xml"/><Relationship Id="rId7" Type="http://schemas.openxmlformats.org/officeDocument/2006/relationships/image" Target="../media/image20.jpeg"/><Relationship Id="rId12" Type="http://schemas.openxmlformats.org/officeDocument/2006/relationships/image" Target="../media/image22.jpeg"/><Relationship Id="rId17" Type="http://schemas.openxmlformats.org/officeDocument/2006/relationships/slide" Target="slide17.xml"/><Relationship Id="rId25" Type="http://schemas.openxmlformats.org/officeDocument/2006/relationships/slide" Target="slide21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24" Type="http://schemas.openxmlformats.org/officeDocument/2006/relationships/image" Target="../media/image27.jpeg"/><Relationship Id="rId5" Type="http://schemas.openxmlformats.org/officeDocument/2006/relationships/image" Target="../media/image18.jpeg"/><Relationship Id="rId15" Type="http://schemas.openxmlformats.org/officeDocument/2006/relationships/slide" Target="slide14.xml"/><Relationship Id="rId23" Type="http://schemas.openxmlformats.org/officeDocument/2006/relationships/slide" Target="slide20.xml"/><Relationship Id="rId10" Type="http://schemas.openxmlformats.org/officeDocument/2006/relationships/slide" Target="slide13.xml"/><Relationship Id="rId19" Type="http://schemas.openxmlformats.org/officeDocument/2006/relationships/image" Target="../media/image25.jpeg"/><Relationship Id="rId4" Type="http://schemas.openxmlformats.org/officeDocument/2006/relationships/slide" Target="slide10.xml"/><Relationship Id="rId9" Type="http://schemas.openxmlformats.org/officeDocument/2006/relationships/slide" Target="slide12.xml"/><Relationship Id="rId14" Type="http://schemas.openxmlformats.org/officeDocument/2006/relationships/image" Target="../media/image24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1816100" y="1914525"/>
            <a:ext cx="9674225" cy="1646238"/>
          </a:xfrm>
        </p:spPr>
        <p:txBody>
          <a:bodyPr/>
          <a:lstStyle/>
          <a:p>
            <a:pPr algn="ctr" eaLnBrk="1" hangingPunct="1"/>
            <a:r>
              <a:rPr lang="sk-SK" altLang="sk-SK" sz="4400" b="1" smtClean="0">
                <a:solidFill>
                  <a:srgbClr val="003399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Poznáš svet rozprávok?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76488" y="4019550"/>
            <a:ext cx="6988175" cy="13890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Bc. Mária Pánisová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800" dirty="0" smtClean="0"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ZŠ, SNP 5, Šurany</a:t>
            </a:r>
            <a:endParaRPr lang="sk-SK" sz="2800" dirty="0"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" name="Cesta do rozpravky - Darinka Rolincová - Karaoke-Halfplayback Instrum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6500" y="55016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smtClean="0">
                <a:solidFill>
                  <a:srgbClr val="FF6100"/>
                </a:solidFill>
              </a:rPr>
              <a:t>Z akej rozprávky je tento úryvok?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eaLnBrk="1" hangingPunct="1">
              <a:buFont typeface="Wingdings 3" panose="05040102010807070707" pitchFamily="18" charset="2"/>
              <a:buNone/>
            </a:pPr>
            <a:endParaRPr lang="sk-SK" altLang="sk-SK" smtClean="0"/>
          </a:p>
          <a:p>
            <a:pPr marL="82550" indent="0" eaLnBrk="1" hangingPunct="1">
              <a:buFont typeface="Wingdings 3" panose="05040102010807070707" pitchFamily="18" charset="2"/>
              <a:buNone/>
            </a:pPr>
            <a:r>
              <a:rPr lang="sk-SK" altLang="sk-SK" sz="2800" smtClean="0"/>
              <a:t>"Vyleť na smrek," povie kohútovi. "Poobzeraj sa a povedz, čo uvidíš!"</a:t>
            </a:r>
          </a:p>
          <a:p>
            <a:pPr marL="82550" indent="0" eaLnBrk="1" hangingPunct="1">
              <a:buFont typeface="Wingdings 3" panose="05040102010807070707" pitchFamily="18" charset="2"/>
              <a:buNone/>
            </a:pPr>
            <a:r>
              <a:rPr lang="sk-SK" altLang="sk-SK" sz="2800" smtClean="0"/>
              <a:t>Vyletel kohút na vysoký strom. Díva sa, obzerá - nič! No odrazu len radostne zatrepoce krídlami:</a:t>
            </a:r>
          </a:p>
          <a:p>
            <a:pPr marL="82550" indent="0" eaLnBrk="1" hangingPunct="1">
              <a:buFont typeface="Wingdings 3" panose="05040102010807070707" pitchFamily="18" charset="2"/>
              <a:buNone/>
            </a:pPr>
            <a:r>
              <a:rPr lang="sk-SK" altLang="sk-SK" sz="2800" smtClean="0"/>
              <a:t>"Kikirikí! Svetlo vidím, svetlo!"</a:t>
            </a:r>
          </a:p>
          <a:p>
            <a:pPr marL="82550" indent="0" eaLnBrk="1" hangingPunct="1">
              <a:buFont typeface="Wingdings 3" panose="05040102010807070707" pitchFamily="18" charset="2"/>
              <a:buNone/>
            </a:pPr>
            <a:r>
              <a:rPr lang="sk-SK" altLang="sk-SK" sz="2800" smtClean="0"/>
              <a:t>A naozaj. Ďaleko v tme žiari malý oblôčik.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r="1227" b="2208"/>
          <a:stretch>
            <a:fillRect/>
          </a:stretch>
        </p:blipFill>
        <p:spPr bwMode="auto">
          <a:xfrm>
            <a:off x="0" y="0"/>
            <a:ext cx="9988550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6675" y="347663"/>
            <a:ext cx="7499350" cy="1282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rgbClr val="240087"/>
                </a:solidFill>
              </a:rPr>
              <a:t>Z ktorej knihy boli spracované príbehy do kreslených </a:t>
            </a:r>
            <a:r>
              <a:rPr lang="sk-SK" dirty="0" err="1">
                <a:solidFill>
                  <a:srgbClr val="240087"/>
                </a:solidFill>
              </a:rPr>
              <a:t>večerníčkových</a:t>
            </a:r>
            <a:r>
              <a:rPr lang="sk-SK" dirty="0">
                <a:solidFill>
                  <a:srgbClr val="240087"/>
                </a:solidFill>
              </a:rPr>
              <a:t> seriálov?</a:t>
            </a: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978638" y="2622103"/>
            <a:ext cx="258881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572314"/>
                </a:solidFill>
              </a:rPr>
              <a:t>Maťko a </a:t>
            </a:r>
            <a:r>
              <a:rPr lang="sk-SK" altLang="sk-SK" sz="2800" dirty="0" err="1">
                <a:solidFill>
                  <a:srgbClr val="572314"/>
                </a:solidFill>
              </a:rPr>
              <a:t>Kubko</a:t>
            </a:r>
            <a:r>
              <a:rPr lang="sk-SK" altLang="sk-SK" sz="2800" dirty="0">
                <a:solidFill>
                  <a:srgbClr val="572314"/>
                </a:solidFill>
              </a:rPr>
              <a:t> </a:t>
            </a:r>
          </a:p>
        </p:txBody>
      </p:sp>
      <p:sp>
        <p:nvSpPr>
          <p:cNvPr id="12" name="Šípka doľava 11">
            <a:hlinkClick r:id="rId3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  <p:pic>
        <p:nvPicPr>
          <p:cNvPr id="7" name="oxkO-q3mq9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874394" y="2962834"/>
            <a:ext cx="5132629" cy="2887104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100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100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smtClean="0">
                <a:solidFill>
                  <a:srgbClr val="FF6100"/>
                </a:solidFill>
              </a:rPr>
              <a:t>Z akej rozprávky je tento úryvok?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k-SK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k-S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sk-SK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Vieš čo, nám je ťa tak ľúto, my sa ťa ujmeme a vezmeme ťa k nám, keď to tvoje dievčatko ťa nechcelo.´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tak vzali </a:t>
            </a:r>
            <a:r>
              <a:rPr lang="sk-SK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pohodenú bábiku a opatrne si ju niesli domov. Bábika neplakala a bola rada, že sa už nemusí báť taká sama v mokrej tráve a v žihľave.</a:t>
            </a:r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sk-SK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,Tak,´ radovali sa </a:t>
            </a:r>
            <a:r>
              <a:rPr lang="sk-S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 domčeku, </a:t>
            </a:r>
            <a:r>
              <a:rPr lang="sk-SK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,teraz máme svoju bábiku, tú sme si našli, to bude teraz ako naše dieťatko</a:t>
            </a:r>
            <a:r>
              <a:rPr lang="sk-SK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!´“</a:t>
            </a:r>
            <a:endParaRPr lang="sk-SK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9885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ípka doľava 5">
            <a:hlinkClick r:id="rId3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04223"/>
            <a:ext cx="1209675" cy="1152525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Ako sa volá rozprávkový seriál, v ktorom sa dozvieme ako funguje ľudské telo?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5" y="2168525"/>
            <a:ext cx="35052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ípka doľava 6">
            <a:hlinkClick r:id="rId3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82579"/>
              </p:ext>
            </p:extLst>
          </p:nvPr>
        </p:nvGraphicFramePr>
        <p:xfrm>
          <a:off x="3141663" y="1700213"/>
          <a:ext cx="6329361" cy="3436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6726"/>
                <a:gridCol w="2468880"/>
                <a:gridCol w="1933755"/>
              </a:tblGrid>
              <a:tr h="1092867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E00"/>
                    </a:solidFill>
                  </a:tcPr>
                </a:tc>
              </a:tr>
              <a:tr h="1172035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6E00"/>
                    </a:solidFill>
                  </a:tcPr>
                </a:tc>
              </a:tr>
              <a:tr h="1172035"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00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 marL="68588" marR="68588" marT="34281" marB="34281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E00"/>
                    </a:solidFill>
                  </a:tcPr>
                </a:tc>
              </a:tr>
            </a:tbl>
          </a:graphicData>
        </a:graphic>
      </p:graphicFrame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3111500" y="5448300"/>
            <a:ext cx="17827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Marianna Grznárová</a:t>
            </a: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7248525" y="5475288"/>
            <a:ext cx="1851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 Ďuríčková </a:t>
            </a:r>
          </a:p>
        </p:txBody>
      </p:sp>
      <p:sp>
        <p:nvSpPr>
          <p:cNvPr id="22550" name="Obdĺžnik 13"/>
          <p:cNvSpPr>
            <a:spLocks noChangeArrowheads="1"/>
          </p:cNvSpPr>
          <p:nvPr/>
        </p:nvSpPr>
        <p:spPr bwMode="auto">
          <a:xfrm>
            <a:off x="3325813" y="1817688"/>
            <a:ext cx="1655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Maťko</a:t>
            </a: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Kubko</a:t>
            </a:r>
          </a:p>
        </p:txBody>
      </p:sp>
      <p:sp>
        <p:nvSpPr>
          <p:cNvPr id="15" name="Tlačidlo akcie: Pomocník 14">
            <a:hlinkClick r:id="" action="ppaction://noaction" highlightClick="1"/>
          </p:cNvPr>
          <p:cNvSpPr/>
          <p:nvPr/>
        </p:nvSpPr>
        <p:spPr>
          <a:xfrm>
            <a:off x="5921375" y="1817688"/>
            <a:ext cx="782638" cy="782637"/>
          </a:xfrm>
          <a:prstGeom prst="actionButtonHelp">
            <a:avLst/>
          </a:prstGeom>
          <a:solidFill>
            <a:srgbClr val="FF6E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8" name="Obrázo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1690688"/>
            <a:ext cx="1066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aoblený obdĺžnik 19"/>
          <p:cNvSpPr/>
          <p:nvPr/>
        </p:nvSpPr>
        <p:spPr>
          <a:xfrm>
            <a:off x="5521325" y="1719263"/>
            <a:ext cx="1679575" cy="979487"/>
          </a:xfrm>
          <a:prstGeom prst="roundRect">
            <a:avLst/>
          </a:prstGeom>
          <a:solidFill>
            <a:srgbClr val="FF6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Ctr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Marianna </a:t>
            </a:r>
            <a:r>
              <a:rPr lang="sk-SK" sz="2400" dirty="0" err="1">
                <a:solidFill>
                  <a:schemeClr val="tx1"/>
                </a:solidFill>
              </a:rPr>
              <a:t>Grznárová</a:t>
            </a:r>
            <a:endParaRPr lang="sk-SK" sz="2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22554" name="Obdĺžnik 20"/>
          <p:cNvSpPr>
            <a:spLocks noChangeArrowheads="1"/>
          </p:cNvSpPr>
          <p:nvPr/>
        </p:nvSpPr>
        <p:spPr bwMode="auto">
          <a:xfrm>
            <a:off x="3354388" y="3067992"/>
            <a:ext cx="1655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Čin - čin</a:t>
            </a:r>
            <a:endParaRPr lang="sk-SK" alt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lačidlo akcie: Pomocník 21">
            <a:hlinkClick r:id="" action="ppaction://noaction" highlightClick="1"/>
          </p:cNvPr>
          <p:cNvSpPr/>
          <p:nvPr/>
        </p:nvSpPr>
        <p:spPr>
          <a:xfrm>
            <a:off x="5903913" y="2908300"/>
            <a:ext cx="785812" cy="781050"/>
          </a:xfrm>
          <a:prstGeom prst="actionButtonHelp">
            <a:avLst/>
          </a:prstGeom>
          <a:solidFill>
            <a:srgbClr val="FF6E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Tlačidlo akcie: Pomocník 22">
            <a:hlinkClick r:id="" action="ppaction://noaction" highlightClick="1"/>
          </p:cNvPr>
          <p:cNvSpPr/>
          <p:nvPr/>
        </p:nvSpPr>
        <p:spPr>
          <a:xfrm>
            <a:off x="5921375" y="4119563"/>
            <a:ext cx="782638" cy="782637"/>
          </a:xfrm>
          <a:prstGeom prst="actionButtonHelp">
            <a:avLst/>
          </a:prstGeom>
          <a:solidFill>
            <a:srgbClr val="FF6E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b="1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Zaoblený obdĺžnik 23"/>
          <p:cNvSpPr/>
          <p:nvPr/>
        </p:nvSpPr>
        <p:spPr>
          <a:xfrm>
            <a:off x="5222875" y="2895600"/>
            <a:ext cx="2203452" cy="979488"/>
          </a:xfrm>
          <a:prstGeom prst="roundRect">
            <a:avLst/>
          </a:prstGeom>
          <a:solidFill>
            <a:srgbClr val="FF6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 smtClean="0">
                <a:solidFill>
                  <a:schemeClr val="tx1"/>
                </a:solidFill>
              </a:rPr>
              <a:t>Ľudmila </a:t>
            </a:r>
            <a:r>
              <a:rPr lang="sk-SK" sz="2400" dirty="0" err="1" smtClean="0">
                <a:solidFill>
                  <a:schemeClr val="tx1"/>
                </a:solidFill>
              </a:rPr>
              <a:t>Podjavorinská</a:t>
            </a:r>
            <a:endParaRPr lang="sk-SK" sz="2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sp>
        <p:nvSpPr>
          <p:cNvPr id="25" name="Zaoblený obdĺžnik 24"/>
          <p:cNvSpPr/>
          <p:nvPr/>
        </p:nvSpPr>
        <p:spPr>
          <a:xfrm>
            <a:off x="5521325" y="4070350"/>
            <a:ext cx="1679575" cy="979488"/>
          </a:xfrm>
          <a:prstGeom prst="roundRect">
            <a:avLst/>
          </a:prstGeom>
          <a:solidFill>
            <a:srgbClr val="FF6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 err="1">
                <a:solidFill>
                  <a:schemeClr val="tx1"/>
                </a:solidFill>
              </a:rPr>
              <a:t>Josef</a:t>
            </a:r>
            <a:endParaRPr lang="sk-SK" sz="2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 err="1">
                <a:solidFill>
                  <a:schemeClr val="tx1"/>
                </a:solidFill>
              </a:rPr>
              <a:t>Čapek</a:t>
            </a:r>
            <a:endParaRPr lang="sk-SK" sz="24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  <p:pic>
        <p:nvPicPr>
          <p:cNvPr id="26" name="Obrázok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3060" y="2843213"/>
            <a:ext cx="731231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lokTextu 15"/>
          <p:cNvSpPr txBox="1">
            <a:spLocks noChangeArrowheads="1"/>
          </p:cNvSpPr>
          <p:nvPr/>
        </p:nvSpPr>
        <p:spPr bwMode="auto">
          <a:xfrm>
            <a:off x="2903390" y="5447566"/>
            <a:ext cx="2219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sk-SK" sz="2400" dirty="0">
                <a:solidFill>
                  <a:schemeClr val="tx1"/>
                </a:solidFill>
              </a:rPr>
              <a:t>Ľudmila </a:t>
            </a:r>
            <a:r>
              <a:rPr lang="sk-SK" sz="2400" dirty="0" err="1">
                <a:solidFill>
                  <a:schemeClr val="tx1"/>
                </a:solidFill>
              </a:rPr>
              <a:t>Podjavorinská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17" name="BlokTextu 16"/>
          <p:cNvSpPr txBox="1">
            <a:spLocks noChangeArrowheads="1"/>
          </p:cNvSpPr>
          <p:nvPr/>
        </p:nvSpPr>
        <p:spPr bwMode="auto">
          <a:xfrm>
            <a:off x="7200900" y="5482219"/>
            <a:ext cx="22129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 Ďuríčková</a:t>
            </a:r>
            <a:endParaRPr lang="sk-SK" alt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BlokTextu 18"/>
          <p:cNvSpPr txBox="1">
            <a:spLocks noChangeArrowheads="1"/>
          </p:cNvSpPr>
          <p:nvPr/>
        </p:nvSpPr>
        <p:spPr bwMode="auto">
          <a:xfrm>
            <a:off x="7356475" y="5468937"/>
            <a:ext cx="1101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Josef</a:t>
            </a:r>
            <a:endParaRPr lang="sk-SK" alt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Čapek</a:t>
            </a:r>
            <a:endParaRPr lang="sk-SK" altLang="sk-SK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BlokTextu 26"/>
          <p:cNvSpPr txBox="1">
            <a:spLocks noChangeArrowheads="1"/>
          </p:cNvSpPr>
          <p:nvPr/>
        </p:nvSpPr>
        <p:spPr bwMode="auto">
          <a:xfrm>
            <a:off x="3109913" y="5478463"/>
            <a:ext cx="180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Ján Smrek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4099153"/>
            <a:ext cx="8699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5" name="Obdĺžnik 27"/>
          <p:cNvSpPr>
            <a:spLocks noChangeArrowheads="1"/>
          </p:cNvSpPr>
          <p:nvPr/>
        </p:nvSpPr>
        <p:spPr bwMode="auto">
          <a:xfrm>
            <a:off x="3265488" y="3910013"/>
            <a:ext cx="1751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Rozprávky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 psíčkovi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mačičke</a:t>
            </a:r>
          </a:p>
        </p:txBody>
      </p:sp>
      <p:sp>
        <p:nvSpPr>
          <p:cNvPr id="29" name="Nadpis 1"/>
          <p:cNvSpPr txBox="1">
            <a:spLocks/>
          </p:cNvSpPr>
          <p:nvPr/>
        </p:nvSpPr>
        <p:spPr>
          <a:xfrm>
            <a:off x="1231900" y="130175"/>
            <a:ext cx="749935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9pPr>
            <a:extLst/>
          </a:lstStyle>
          <a:p>
            <a:pPr algn="ctr">
              <a:defRPr/>
            </a:pPr>
            <a:r>
              <a:rPr lang="sk-SK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Klikni na otáznik a vyber správneho spisovateľa.</a:t>
            </a:r>
          </a:p>
        </p:txBody>
      </p:sp>
      <p:sp>
        <p:nvSpPr>
          <p:cNvPr id="30" name="Šípka doľava 29">
            <a:hlinkClick r:id="rId7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31" name="Obrázok 3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3" y="91467"/>
            <a:ext cx="1775370" cy="1032942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  <p:bldP spid="12" grpId="2"/>
      <p:bldP spid="20" grpId="0" animBg="1"/>
      <p:bldP spid="24" grpId="0" animBg="1"/>
      <p:bldP spid="25" grpId="0" animBg="1"/>
      <p:bldP spid="16" grpId="0"/>
      <p:bldP spid="16" grpId="1"/>
      <p:bldP spid="17" grpId="0"/>
      <p:bldP spid="17" grpId="1"/>
      <p:bldP spid="17" grpId="2"/>
      <p:bldP spid="19" grpId="0"/>
      <p:bldP spid="19" grpId="1"/>
      <p:bldP spid="27" grpId="0"/>
      <p:bldP spid="27" grpId="1"/>
      <p:bldP spid="27" grpId="2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z="3200" dirty="0" smtClean="0">
                <a:solidFill>
                  <a:srgbClr val="FE5720"/>
                </a:solidFill>
              </a:rPr>
              <a:t>Uhádni správnu odpoveď.</a:t>
            </a:r>
          </a:p>
        </p:txBody>
      </p:sp>
      <p:sp>
        <p:nvSpPr>
          <p:cNvPr id="24579" name="BlokTextu 2"/>
          <p:cNvSpPr txBox="1">
            <a:spLocks noChangeArrowheads="1"/>
          </p:cNvSpPr>
          <p:nvPr/>
        </p:nvSpPr>
        <p:spPr bwMode="auto">
          <a:xfrm>
            <a:off x="1481138" y="1516063"/>
            <a:ext cx="69897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Dve </a:t>
            </a:r>
            <a:r>
              <a:rPr lang="sk-SK" altLang="sk-SK" sz="2800" dirty="0">
                <a:solidFill>
                  <a:schemeClr val="tx1"/>
                </a:solidFill>
                <a:latin typeface="Calibri" panose="020F0502020204030204" pitchFamily="34" charset="0"/>
              </a:rPr>
              <a:t>prasiatka, ktoré ušli gazdovi a gazdinej do sveta sú... </a:t>
            </a:r>
          </a:p>
        </p:txBody>
      </p:sp>
      <p:sp>
        <p:nvSpPr>
          <p:cNvPr id="24580" name="BlokTextu 4"/>
          <p:cNvSpPr txBox="1">
            <a:spLocks noChangeArrowheads="1"/>
          </p:cNvSpPr>
          <p:nvPr/>
        </p:nvSpPr>
        <p:spPr bwMode="auto">
          <a:xfrm>
            <a:off x="2095500" y="2722563"/>
            <a:ext cx="69897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Dve </a:t>
            </a:r>
            <a:r>
              <a:rPr lang="sk-SK" altLang="sk-SK" sz="2800" dirty="0">
                <a:solidFill>
                  <a:schemeClr val="tx1"/>
                </a:solidFill>
                <a:latin typeface="Calibri" panose="020F0502020204030204" pitchFamily="34" charset="0"/>
              </a:rPr>
              <a:t>navlas rovnaké sestry z knihy Márie Ďuríčkovej sa volajú...</a:t>
            </a:r>
          </a:p>
        </p:txBody>
      </p:sp>
      <p:sp>
        <p:nvSpPr>
          <p:cNvPr id="24581" name="BlokTextu 5"/>
          <p:cNvSpPr txBox="1">
            <a:spLocks noChangeArrowheads="1"/>
          </p:cNvSpPr>
          <p:nvPr/>
        </p:nvSpPr>
        <p:spPr bwMode="auto">
          <a:xfrm>
            <a:off x="1243013" y="3921125"/>
            <a:ext cx="62674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Valasi</a:t>
            </a:r>
            <a:r>
              <a:rPr lang="sk-SK" altLang="sk-SK" sz="2800" dirty="0">
                <a:solidFill>
                  <a:schemeClr val="tx1"/>
                </a:solidFill>
                <a:latin typeface="Calibri" panose="020F0502020204030204" pitchFamily="34" charset="0"/>
              </a:rPr>
              <a:t>, ktorí pásli ovečky sa volali...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7"/>
          <a:stretch>
            <a:fillRect/>
          </a:stretch>
        </p:blipFill>
        <p:spPr bwMode="auto">
          <a:xfrm>
            <a:off x="7261225" y="3449638"/>
            <a:ext cx="18240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7" r="36238"/>
          <a:stretch>
            <a:fillRect/>
          </a:stretch>
        </p:blipFill>
        <p:spPr bwMode="auto">
          <a:xfrm>
            <a:off x="4522788" y="4589463"/>
            <a:ext cx="156845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988"/>
          <a:stretch>
            <a:fillRect/>
          </a:stretch>
        </p:blipFill>
        <p:spPr bwMode="auto">
          <a:xfrm>
            <a:off x="989013" y="4538663"/>
            <a:ext cx="1876425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52161"/>
            <a:ext cx="1209675" cy="11525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99" y="2146299"/>
            <a:ext cx="1209675" cy="115252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278" y="3962400"/>
            <a:ext cx="1209675" cy="1152525"/>
          </a:xfrm>
          <a:prstGeom prst="rect">
            <a:avLst/>
          </a:prstGeom>
        </p:spPr>
      </p:pic>
      <p:sp>
        <p:nvSpPr>
          <p:cNvPr id="14" name="Šípka doľava 13">
            <a:hlinkClick r:id="rId4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sp>
        <p:nvSpPr>
          <p:cNvPr id="3" name="BlokTextu 2"/>
          <p:cNvSpPr txBox="1"/>
          <p:nvPr/>
        </p:nvSpPr>
        <p:spPr>
          <a:xfrm flipH="1">
            <a:off x="10398782" y="605246"/>
            <a:ext cx="31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 flipH="1">
            <a:off x="11621610" y="4538662"/>
            <a:ext cx="31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3</a:t>
            </a:r>
          </a:p>
        </p:txBody>
      </p:sp>
      <p:sp>
        <p:nvSpPr>
          <p:cNvPr id="17" name="BlokTextu 16"/>
          <p:cNvSpPr txBox="1"/>
          <p:nvPr/>
        </p:nvSpPr>
        <p:spPr>
          <a:xfrm flipH="1">
            <a:off x="10734232" y="2722562"/>
            <a:ext cx="31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solidFill>
                  <a:srgbClr val="FE5720"/>
                </a:solidFill>
              </a:rPr>
              <a:t>Vymenuj 3 spisovateľov (chlapov).</a:t>
            </a:r>
          </a:p>
        </p:txBody>
      </p:sp>
      <p:sp>
        <p:nvSpPr>
          <p:cNvPr id="3" name="Šípka doľava 2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1070225" y="1927497"/>
            <a:ext cx="8046720" cy="569386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sk-SK" sz="3200" dirty="0" smtClean="0"/>
              <a:t>Daniel </a:t>
            </a:r>
            <a:r>
              <a:rPr lang="sk-SK" sz="3200" dirty="0" err="1" smtClean="0"/>
              <a:t>Hevier</a:t>
            </a:r>
            <a:endParaRPr lang="sk-SK" sz="3200" dirty="0" smtClean="0"/>
          </a:p>
          <a:p>
            <a:r>
              <a:rPr lang="sk-SK" sz="3200" dirty="0" smtClean="0"/>
              <a:t>Pavol Dobšinský</a:t>
            </a:r>
          </a:p>
          <a:p>
            <a:r>
              <a:rPr lang="sk-SK" sz="3200" dirty="0" smtClean="0"/>
              <a:t>Fraňo Kráľ</a:t>
            </a:r>
          </a:p>
          <a:p>
            <a:r>
              <a:rPr lang="sk-SK" sz="3200" dirty="0" smtClean="0"/>
              <a:t>Jozef </a:t>
            </a:r>
            <a:r>
              <a:rPr lang="sk-SK" sz="3200" dirty="0" err="1" smtClean="0"/>
              <a:t>Cíger</a:t>
            </a:r>
            <a:r>
              <a:rPr lang="sk-SK" sz="3200" dirty="0" smtClean="0"/>
              <a:t>-Hronský</a:t>
            </a:r>
          </a:p>
          <a:p>
            <a:r>
              <a:rPr lang="sk-SK" sz="3200" dirty="0" smtClean="0"/>
              <a:t>Rudo Móric</a:t>
            </a:r>
          </a:p>
          <a:p>
            <a:r>
              <a:rPr lang="sk-SK" sz="3200" dirty="0" smtClean="0"/>
              <a:t>Ľudo Ondrejov</a:t>
            </a:r>
          </a:p>
          <a:p>
            <a:r>
              <a:rPr lang="sk-SK" sz="3200" dirty="0" smtClean="0"/>
              <a:t>Ján Smrek</a:t>
            </a:r>
          </a:p>
          <a:p>
            <a:r>
              <a:rPr lang="sk-SK" sz="3200" dirty="0" smtClean="0"/>
              <a:t>Milan Rúfus</a:t>
            </a:r>
          </a:p>
          <a:p>
            <a:endParaRPr lang="sk-SK" sz="3200" dirty="0"/>
          </a:p>
          <a:p>
            <a:endParaRPr lang="sk-SK" sz="3200" dirty="0" smtClean="0"/>
          </a:p>
          <a:p>
            <a:endParaRPr lang="sk-SK" sz="3200" dirty="0"/>
          </a:p>
          <a:p>
            <a:r>
              <a:rPr lang="sk-SK" sz="3200" dirty="0" smtClean="0"/>
              <a:t>Rudolf </a:t>
            </a:r>
            <a:r>
              <a:rPr lang="sk-SK" sz="3200" dirty="0" err="1" smtClean="0"/>
              <a:t>Dobiáš</a:t>
            </a:r>
            <a:endParaRPr lang="sk-SK" sz="3200" dirty="0" smtClean="0"/>
          </a:p>
          <a:p>
            <a:r>
              <a:rPr lang="sk-SK" sz="3200" dirty="0" smtClean="0"/>
              <a:t>Ľubomír </a:t>
            </a:r>
            <a:r>
              <a:rPr lang="sk-SK" sz="3200" dirty="0" err="1" smtClean="0"/>
              <a:t>Feldek</a:t>
            </a:r>
            <a:endParaRPr lang="sk-SK" sz="3200" dirty="0" smtClean="0"/>
          </a:p>
          <a:p>
            <a:r>
              <a:rPr lang="sk-SK" sz="3200" dirty="0" smtClean="0"/>
              <a:t>Tomáš </a:t>
            </a:r>
            <a:r>
              <a:rPr lang="sk-SK" sz="3200" dirty="0" err="1" smtClean="0"/>
              <a:t>Janovic</a:t>
            </a:r>
            <a:endParaRPr lang="sk-SK" sz="3200" dirty="0" smtClean="0"/>
          </a:p>
          <a:p>
            <a:r>
              <a:rPr lang="sk-SK" sz="3200" dirty="0" smtClean="0"/>
              <a:t>Štefan Moravčík</a:t>
            </a:r>
          </a:p>
          <a:p>
            <a:r>
              <a:rPr lang="sk-SK" sz="3200" dirty="0" smtClean="0"/>
              <a:t>Jozef Pavlovič</a:t>
            </a:r>
          </a:p>
          <a:p>
            <a:r>
              <a:rPr lang="sk-SK" sz="3200" dirty="0" smtClean="0"/>
              <a:t>Vladimír </a:t>
            </a:r>
            <a:r>
              <a:rPr lang="sk-SK" sz="3200" dirty="0" err="1" smtClean="0"/>
              <a:t>Reisel</a:t>
            </a:r>
            <a:endParaRPr lang="sk-SK" sz="3200" dirty="0" smtClean="0"/>
          </a:p>
          <a:p>
            <a:r>
              <a:rPr lang="sk-SK" sz="3200" dirty="0" smtClean="0"/>
              <a:t>Vincent Šikula</a:t>
            </a:r>
          </a:p>
          <a:p>
            <a:r>
              <a:rPr lang="sk-SK" sz="3200" dirty="0" smtClean="0"/>
              <a:t>Štefan </a:t>
            </a:r>
            <a:r>
              <a:rPr lang="sk-SK" sz="3200" dirty="0" err="1" smtClean="0"/>
              <a:t>Žáry</a:t>
            </a:r>
            <a:endParaRPr lang="sk-SK" sz="3200" dirty="0" smtClean="0"/>
          </a:p>
          <a:p>
            <a:endParaRPr lang="sk-SK" sz="3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8674" grpId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solidFill>
                  <a:srgbClr val="FE5720"/>
                </a:solidFill>
              </a:rPr>
              <a:t>Vymenuj 3 údaje, ktoré nájdeš na knihe.</a:t>
            </a:r>
          </a:p>
        </p:txBody>
      </p:sp>
      <p:sp>
        <p:nvSpPr>
          <p:cNvPr id="3" name="Šípka doľava 2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2416628" y="2421473"/>
            <a:ext cx="67273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000" dirty="0"/>
              <a:t>n</a:t>
            </a:r>
            <a:r>
              <a:rPr lang="sk-SK" sz="4000" dirty="0" smtClean="0"/>
              <a:t>ázov knihy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000" dirty="0"/>
              <a:t>m</a:t>
            </a:r>
            <a:r>
              <a:rPr lang="sk-SK" sz="4000" dirty="0" smtClean="0"/>
              <a:t>eno spisovateľa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000" dirty="0" smtClean="0"/>
              <a:t>vydavateľstvo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000" dirty="0"/>
              <a:t>r</a:t>
            </a:r>
            <a:r>
              <a:rPr lang="sk-SK" sz="4000" dirty="0" smtClean="0"/>
              <a:t>ok vydania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4000" dirty="0" smtClean="0"/>
              <a:t>meno ilustrátora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4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8674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rgbClr val="E721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zvieratká vystupovali </a:t>
            </a:r>
            <a:r>
              <a:rPr lang="sk-SK" dirty="0">
                <a:solidFill>
                  <a:srgbClr val="E721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rozprávke Ako išlo vajce na </a:t>
            </a:r>
            <a:r>
              <a:rPr lang="sk-SK" dirty="0" smtClean="0">
                <a:solidFill>
                  <a:srgbClr val="E721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vandrovku?</a:t>
            </a:r>
            <a:endParaRPr lang="sk-SK" dirty="0">
              <a:solidFill>
                <a:srgbClr val="E721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3176588" y="2143125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líška</a:t>
            </a:r>
            <a:endParaRPr lang="sk-SK" altLang="sk-SK" sz="320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5137150" y="2744788"/>
            <a:ext cx="863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vlk</a:t>
            </a:r>
            <a:endParaRPr lang="sk-SK" altLang="sk-SK" sz="3200">
              <a:solidFill>
                <a:schemeClr val="tx1"/>
              </a:solidFill>
            </a:endParaRP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7980363" y="1970088"/>
            <a:ext cx="151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moriak</a:t>
            </a:r>
            <a:endParaRPr lang="sk-SK" altLang="sk-SK" sz="320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>
            <a:spLocks noChangeArrowheads="1"/>
          </p:cNvSpPr>
          <p:nvPr/>
        </p:nvSpPr>
        <p:spPr bwMode="auto">
          <a:xfrm>
            <a:off x="6491288" y="2566988"/>
            <a:ext cx="11525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labuť</a:t>
            </a:r>
            <a:endParaRPr lang="sk-SK" altLang="sk-SK" sz="3200">
              <a:solidFill>
                <a:schemeClr val="tx1"/>
              </a:solidFill>
            </a:endParaRPr>
          </a:p>
        </p:txBody>
      </p:sp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4618038" y="20320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kačka</a:t>
            </a:r>
          </a:p>
        </p:txBody>
      </p:sp>
      <p:sp>
        <p:nvSpPr>
          <p:cNvPr id="9" name="BlokTextu 8"/>
          <p:cNvSpPr txBox="1">
            <a:spLocks noChangeArrowheads="1"/>
          </p:cNvSpPr>
          <p:nvPr/>
        </p:nvSpPr>
        <p:spPr bwMode="auto">
          <a:xfrm>
            <a:off x="825500" y="2322513"/>
            <a:ext cx="176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 medveď</a:t>
            </a:r>
            <a:endParaRPr lang="sk-SK" altLang="sk-SK" sz="320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6383338" y="1693863"/>
            <a:ext cx="12969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kôň</a:t>
            </a:r>
          </a:p>
        </p:txBody>
      </p:sp>
      <p:sp>
        <p:nvSpPr>
          <p:cNvPr id="14" name="BlokTextu 13"/>
          <p:cNvSpPr txBox="1">
            <a:spLocks noChangeArrowheads="1"/>
          </p:cNvSpPr>
          <p:nvPr/>
        </p:nvSpPr>
        <p:spPr bwMode="auto">
          <a:xfrm>
            <a:off x="4800600" y="3476625"/>
            <a:ext cx="1223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hus</a:t>
            </a:r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1973263" y="4524375"/>
            <a:ext cx="1873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slimák</a:t>
            </a:r>
          </a:p>
        </p:txBody>
      </p:sp>
      <p:sp>
        <p:nvSpPr>
          <p:cNvPr id="16" name="BlokTextu 15"/>
          <p:cNvSpPr txBox="1">
            <a:spLocks noChangeArrowheads="1"/>
          </p:cNvSpPr>
          <p:nvPr/>
        </p:nvSpPr>
        <p:spPr bwMode="auto">
          <a:xfrm>
            <a:off x="7104063" y="3730625"/>
            <a:ext cx="1547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sliepka</a:t>
            </a:r>
          </a:p>
        </p:txBody>
      </p:sp>
      <p:sp>
        <p:nvSpPr>
          <p:cNvPr id="17" name="BlokTextu 16"/>
          <p:cNvSpPr txBox="1">
            <a:spLocks noChangeArrowheads="1"/>
          </p:cNvSpPr>
          <p:nvPr/>
        </p:nvSpPr>
        <p:spPr bwMode="auto">
          <a:xfrm>
            <a:off x="7878763" y="4646613"/>
            <a:ext cx="1655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kohút</a:t>
            </a:r>
          </a:p>
        </p:txBody>
      </p:sp>
      <p:sp>
        <p:nvSpPr>
          <p:cNvPr id="18" name="BlokTextu 17"/>
          <p:cNvSpPr txBox="1">
            <a:spLocks noChangeArrowheads="1"/>
          </p:cNvSpPr>
          <p:nvPr/>
        </p:nvSpPr>
        <p:spPr bwMode="auto">
          <a:xfrm>
            <a:off x="3395663" y="3152775"/>
            <a:ext cx="900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vôl</a:t>
            </a:r>
          </a:p>
        </p:txBody>
      </p:sp>
      <p:sp>
        <p:nvSpPr>
          <p:cNvPr id="19" name="BlokTextu 18"/>
          <p:cNvSpPr txBox="1">
            <a:spLocks noChangeArrowheads="1"/>
          </p:cNvSpPr>
          <p:nvPr/>
        </p:nvSpPr>
        <p:spPr bwMode="auto">
          <a:xfrm>
            <a:off x="428625" y="3725863"/>
            <a:ext cx="143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mačka</a:t>
            </a:r>
          </a:p>
        </p:txBody>
      </p:sp>
      <p:sp>
        <p:nvSpPr>
          <p:cNvPr id="20" name="BlokTextu 19"/>
          <p:cNvSpPr txBox="1">
            <a:spLocks noChangeArrowheads="1"/>
          </p:cNvSpPr>
          <p:nvPr/>
        </p:nvSpPr>
        <p:spPr bwMode="auto">
          <a:xfrm>
            <a:off x="6503988" y="5486400"/>
            <a:ext cx="1476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pes</a:t>
            </a:r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3052763" y="5526088"/>
            <a:ext cx="172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zajac</a:t>
            </a:r>
          </a:p>
        </p:txBody>
      </p:sp>
      <p:sp>
        <p:nvSpPr>
          <p:cNvPr id="22" name="BlokTextu 21"/>
          <p:cNvSpPr txBox="1">
            <a:spLocks noChangeArrowheads="1"/>
          </p:cNvSpPr>
          <p:nvPr/>
        </p:nvSpPr>
        <p:spPr bwMode="auto">
          <a:xfrm>
            <a:off x="5891213" y="4117975"/>
            <a:ext cx="1114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rak</a:t>
            </a:r>
          </a:p>
        </p:txBody>
      </p:sp>
      <p:sp>
        <p:nvSpPr>
          <p:cNvPr id="23" name="BlokTextu 22"/>
          <p:cNvSpPr txBox="1">
            <a:spLocks noChangeArrowheads="1"/>
          </p:cNvSpPr>
          <p:nvPr/>
        </p:nvSpPr>
        <p:spPr bwMode="auto">
          <a:xfrm>
            <a:off x="4943475" y="4940300"/>
            <a:ext cx="10810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Calibri" panose="020F0502020204030204" pitchFamily="34" charset="0"/>
              </a:rPr>
              <a:t>myš</a:t>
            </a:r>
          </a:p>
        </p:txBody>
      </p:sp>
      <p:sp>
        <p:nvSpPr>
          <p:cNvPr id="24" name="Šípka doľava 23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 nodeType="clickPar">
                      <p:stCondLst>
                        <p:cond delay="0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0087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677863" y="609600"/>
            <a:ext cx="8878887" cy="13208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Vymenuj 6 rozprávok, v ktorých vystupuje vlk.</a:t>
            </a:r>
          </a:p>
        </p:txBody>
      </p:sp>
      <p:pic>
        <p:nvPicPr>
          <p:cNvPr id="26627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741613"/>
            <a:ext cx="5280025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138" y="4087813"/>
            <a:ext cx="336232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ípka doľava 4">
            <a:hlinkClick r:id="rId4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938" y="236538"/>
            <a:ext cx="7499350" cy="5675312"/>
          </a:xfrm>
        </p:spPr>
        <p:txBody>
          <a:bodyPr/>
          <a:lstStyle/>
          <a:p>
            <a:pPr eaLnBrk="1" hangingPunct="1"/>
            <a:r>
              <a:rPr lang="sk-SK" altLang="sk-SK" sz="2800" smtClean="0"/>
              <a:t>Dávno - pradávno, za siedmimi horami </a:t>
            </a:r>
            <a:br>
              <a:rPr lang="sk-SK" altLang="sk-SK" sz="2800" smtClean="0"/>
            </a:br>
            <a:r>
              <a:rPr lang="sk-SK" altLang="sk-SK" sz="2800" smtClean="0"/>
              <a:t>a siedmimi dolami, žil raz jeden chlapec. </a:t>
            </a:r>
            <a:br>
              <a:rPr lang="sk-SK" altLang="sk-SK" sz="2800" smtClean="0"/>
            </a:br>
            <a:r>
              <a:rPr lang="sk-SK" altLang="sk-SK" sz="2800" smtClean="0"/>
              <a:t>Bol chudobný, nemohol chodiť do školy, </a:t>
            </a:r>
            <a:br>
              <a:rPr lang="sk-SK" altLang="sk-SK" sz="2800" smtClean="0"/>
            </a:br>
            <a:r>
              <a:rPr lang="sk-SK" altLang="sk-SK" sz="2800" smtClean="0"/>
              <a:t>a tak sa vzdelával sám. Zo všetkého</a:t>
            </a:r>
            <a:br>
              <a:rPr lang="sk-SK" altLang="sk-SK" sz="2800" smtClean="0"/>
            </a:br>
            <a:r>
              <a:rPr lang="sk-SK" altLang="sk-SK" sz="2800" smtClean="0"/>
              <a:t>najradšej čítal knihy. Keďže mal problémy so zrakom, už v pätnástich rokoch čítať nemohol. </a:t>
            </a:r>
            <a:br>
              <a:rPr lang="sk-SK" altLang="sk-SK" sz="2800" smtClean="0"/>
            </a:br>
            <a:r>
              <a:rPr lang="sk-SK" altLang="sk-SK" sz="2800" smtClean="0"/>
              <a:t>V dospelosti pochodil kus sveta a vždy našiel dobrých ľudí, ktorí mu z knižky kúsok prečítali. </a:t>
            </a:r>
            <a:br>
              <a:rPr lang="sk-SK" altLang="sk-SK" sz="2800" smtClean="0"/>
            </a:br>
            <a:r>
              <a:rPr lang="sk-SK" altLang="sk-SK" sz="2800" smtClean="0"/>
              <a:t>Do slovenskej histórie sa zapísal najmä ako popredný rozširovateľ slovenských a českých kníh. Na cestách zachraňoval staré knihy pred skazou a zasielal ich do škôl. </a:t>
            </a:r>
          </a:p>
        </p:txBody>
      </p:sp>
      <p:pic>
        <p:nvPicPr>
          <p:cNvPr id="14340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10402"/>
          <a:stretch>
            <a:fillRect/>
          </a:stretch>
        </p:blipFill>
        <p:spPr bwMode="auto">
          <a:xfrm>
            <a:off x="8269288" y="2501900"/>
            <a:ext cx="16256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ípka doprava 3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419100" y="258763"/>
            <a:ext cx="8597900" cy="13208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Trpaslíci dostali otázku: “Akú rozprávku máš najradšej?“</a:t>
            </a:r>
          </a:p>
        </p:txBody>
      </p:sp>
      <p:pic>
        <p:nvPicPr>
          <p:cNvPr id="27651" name="Obrázok 2" descr="C:\Users\Miška\Documents\dokumenty a materiály mš\ros-trpaslík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3" t="1543" r="-331" b="6967"/>
          <a:stretch>
            <a:fillRect/>
          </a:stretch>
        </p:blipFill>
        <p:spPr bwMode="auto">
          <a:xfrm>
            <a:off x="668338" y="4530725"/>
            <a:ext cx="14398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Obrázok 4" descr="C:\Users\Miška\Documents\dokumenty a materiály mš\ros-trpazlík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9" t="3967" b="6526"/>
          <a:stretch>
            <a:fillRect/>
          </a:stretch>
        </p:blipFill>
        <p:spPr bwMode="auto">
          <a:xfrm>
            <a:off x="10309225" y="4603750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Obrázok 5" descr="C:\Users\Miška\Documents\dokumenty a materiály mš\trpaslík 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9" t="3967" b="6746"/>
          <a:stretch>
            <a:fillRect/>
          </a:stretch>
        </p:blipFill>
        <p:spPr bwMode="auto">
          <a:xfrm>
            <a:off x="2652713" y="4557713"/>
            <a:ext cx="14398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Obrázok 6" descr="C:\Users\Miška\Documents\dokumenty a materiály mš\trpaslík 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4" t="3967" b="6746"/>
          <a:stretch>
            <a:fillRect/>
          </a:stretch>
        </p:blipFill>
        <p:spPr bwMode="auto">
          <a:xfrm>
            <a:off x="4637088" y="4557713"/>
            <a:ext cx="1439862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Obrázok 7" descr="C:\Users\Miška\Documents\dokumenty a materiály mš\trpaslík 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9" t="3967" b="6746"/>
          <a:stretch>
            <a:fillRect/>
          </a:stretch>
        </p:blipFill>
        <p:spPr bwMode="auto">
          <a:xfrm>
            <a:off x="6515100" y="4557713"/>
            <a:ext cx="143986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Obrázok 8" descr="C:\Users\Miška\Documents\dokumenty a materiály mš\trpaslík 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9" t="3967" b="6526"/>
          <a:stretch>
            <a:fillRect/>
          </a:stretch>
        </p:blipFill>
        <p:spPr bwMode="auto">
          <a:xfrm>
            <a:off x="8448675" y="4587875"/>
            <a:ext cx="14398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>
            <a:spLocks noChangeArrowheads="1"/>
          </p:cNvSpPr>
          <p:nvPr/>
        </p:nvSpPr>
        <p:spPr bwMode="auto">
          <a:xfrm>
            <a:off x="449263" y="1428750"/>
            <a:ext cx="879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1. O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vlkovi a zajacovi. Pri ich naháňačkách sa vždy dobre zasmejem.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>
            <a:spLocks noChangeArrowheads="1"/>
          </p:cNvSpPr>
          <p:nvPr/>
        </p:nvSpPr>
        <p:spPr bwMode="auto">
          <a:xfrm>
            <a:off x="494334" y="1978025"/>
            <a:ext cx="879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2. O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Šípkovej Ruženke. Musí to byť krásne spať 100 rokov.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487363" y="3014663"/>
            <a:ext cx="87979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4. Najradšej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mám bájky. Sú veľmi poučné</a:t>
            </a: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523806" y="2495550"/>
            <a:ext cx="8797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3. Nemám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rád rozprávky! Sú to samé výmysly.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4" name="BlokTextu 13"/>
          <p:cNvSpPr txBox="1">
            <a:spLocks noChangeArrowheads="1"/>
          </p:cNvSpPr>
          <p:nvPr/>
        </p:nvSpPr>
        <p:spPr bwMode="auto">
          <a:xfrm>
            <a:off x="487362" y="3563938"/>
            <a:ext cx="926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5. Šialene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smutná princezná. Rád si poplačem, vreckovky nosím so sebou.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487363" y="4046538"/>
            <a:ext cx="8797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6. O 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Jankovi </a:t>
            </a:r>
            <a:r>
              <a:rPr lang="sk-SK" altLang="sk-SK" sz="2400" dirty="0" err="1">
                <a:solidFill>
                  <a:schemeClr val="tx1"/>
                </a:solidFill>
                <a:latin typeface="Calibri" panose="020F0502020204030204" pitchFamily="34" charset="0"/>
              </a:rPr>
              <a:t>Hraškovi</a:t>
            </a:r>
            <a:r>
              <a:rPr lang="sk-SK" altLang="sk-SK" sz="2400" dirty="0">
                <a:solidFill>
                  <a:schemeClr val="tx1"/>
                </a:solidFill>
                <a:latin typeface="Calibri" panose="020F0502020204030204" pitchFamily="34" charset="0"/>
              </a:rPr>
              <a:t>. Je ešte menší ako ja.</a:t>
            </a:r>
            <a:endParaRPr lang="sk-SK" altLang="sk-SK" sz="2400" dirty="0">
              <a:solidFill>
                <a:schemeClr val="tx1"/>
              </a:solidFill>
            </a:endParaRPr>
          </a:p>
        </p:txBody>
      </p:sp>
      <p:sp>
        <p:nvSpPr>
          <p:cNvPr id="16" name="BlokTextu 15"/>
          <p:cNvSpPr txBox="1">
            <a:spLocks noChangeArrowheads="1"/>
          </p:cNvSpPr>
          <p:nvPr/>
        </p:nvSpPr>
        <p:spPr bwMode="auto">
          <a:xfrm>
            <a:off x="835025" y="6351588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5DB3C3"/>
                </a:solidFill>
                <a:latin typeface="Calibri" panose="020F0502020204030204" pitchFamily="34" charset="0"/>
              </a:rPr>
              <a:t>Dudroš</a:t>
            </a:r>
            <a:endParaRPr lang="sk-SK" altLang="sk-SK" sz="2800" dirty="0">
              <a:solidFill>
                <a:srgbClr val="5DB3C3"/>
              </a:solidFill>
            </a:endParaRPr>
          </a:p>
        </p:txBody>
      </p:sp>
      <p:sp>
        <p:nvSpPr>
          <p:cNvPr id="17" name="BlokTextu 16"/>
          <p:cNvSpPr txBox="1">
            <a:spLocks noChangeArrowheads="1"/>
          </p:cNvSpPr>
          <p:nvPr/>
        </p:nvSpPr>
        <p:spPr bwMode="auto">
          <a:xfrm>
            <a:off x="2889250" y="6388463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6504E"/>
                </a:solidFill>
                <a:latin typeface="Calibri" panose="020F0502020204030204" pitchFamily="34" charset="0"/>
              </a:rPr>
              <a:t>Kýchal</a:t>
            </a:r>
            <a:endParaRPr lang="sk-SK" altLang="sk-SK" sz="2800" dirty="0">
              <a:solidFill>
                <a:srgbClr val="B6504E"/>
              </a:solidFill>
            </a:endParaRPr>
          </a:p>
        </p:txBody>
      </p:sp>
      <p:sp>
        <p:nvSpPr>
          <p:cNvPr id="18" name="BlokTextu 17"/>
          <p:cNvSpPr txBox="1">
            <a:spLocks noChangeArrowheads="1"/>
          </p:cNvSpPr>
          <p:nvPr/>
        </p:nvSpPr>
        <p:spPr bwMode="auto">
          <a:xfrm>
            <a:off x="8431213" y="6351588"/>
            <a:ext cx="1592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55453"/>
                </a:solidFill>
                <a:latin typeface="Calibri" panose="020F0502020204030204" pitchFamily="34" charset="0"/>
              </a:rPr>
              <a:t>Spachtoš</a:t>
            </a:r>
            <a:endParaRPr lang="sk-SK" altLang="sk-SK" sz="2800" dirty="0">
              <a:solidFill>
                <a:srgbClr val="B55453"/>
              </a:solidFill>
            </a:endParaRPr>
          </a:p>
        </p:txBody>
      </p:sp>
      <p:sp>
        <p:nvSpPr>
          <p:cNvPr id="19" name="BlokTextu 18"/>
          <p:cNvSpPr txBox="1">
            <a:spLocks noChangeArrowheads="1"/>
          </p:cNvSpPr>
          <p:nvPr/>
        </p:nvSpPr>
        <p:spPr bwMode="auto">
          <a:xfrm>
            <a:off x="6551613" y="6364288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5581AF"/>
                </a:solidFill>
                <a:latin typeface="Calibri" panose="020F0502020204030204" pitchFamily="34" charset="0"/>
              </a:rPr>
              <a:t>Smejko</a:t>
            </a:r>
            <a:endParaRPr lang="sk-SK" altLang="sk-SK" sz="2800" dirty="0">
              <a:solidFill>
                <a:srgbClr val="5581AF"/>
              </a:solidFill>
            </a:endParaRPr>
          </a:p>
        </p:txBody>
      </p:sp>
      <p:sp>
        <p:nvSpPr>
          <p:cNvPr id="20" name="BlokTextu 19"/>
          <p:cNvSpPr txBox="1">
            <a:spLocks noChangeArrowheads="1"/>
          </p:cNvSpPr>
          <p:nvPr/>
        </p:nvSpPr>
        <p:spPr bwMode="auto">
          <a:xfrm>
            <a:off x="4809899" y="6377714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 err="1">
                <a:solidFill>
                  <a:srgbClr val="9CB65A"/>
                </a:solidFill>
                <a:latin typeface="Calibri" panose="020F0502020204030204" pitchFamily="34" charset="0"/>
              </a:rPr>
              <a:t>Vedko</a:t>
            </a:r>
            <a:endParaRPr lang="sk-SK" altLang="sk-SK" sz="2800" dirty="0">
              <a:solidFill>
                <a:srgbClr val="9CB65A"/>
              </a:solidFill>
            </a:endParaRPr>
          </a:p>
        </p:txBody>
      </p:sp>
      <p:sp>
        <p:nvSpPr>
          <p:cNvPr id="21" name="BlokTextu 20"/>
          <p:cNvSpPr txBox="1">
            <a:spLocks noChangeArrowheads="1"/>
          </p:cNvSpPr>
          <p:nvPr/>
        </p:nvSpPr>
        <p:spPr bwMode="auto">
          <a:xfrm>
            <a:off x="10530456" y="6380889"/>
            <a:ext cx="1474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EB4CD"/>
                </a:solidFill>
                <a:latin typeface="Calibri" panose="020F0502020204030204" pitchFamily="34" charset="0"/>
              </a:rPr>
              <a:t>Kýblik</a:t>
            </a:r>
            <a:endParaRPr lang="sk-SK" altLang="sk-SK" sz="2800" dirty="0">
              <a:solidFill>
                <a:srgbClr val="BEB4CD"/>
              </a:solidFill>
            </a:endParaRPr>
          </a:p>
        </p:txBody>
      </p:sp>
      <p:sp>
        <p:nvSpPr>
          <p:cNvPr id="22" name="Šípka doľava 21">
            <a:hlinkClick r:id="rId8" action="ppaction://hlinksldjump"/>
          </p:cNvPr>
          <p:cNvSpPr/>
          <p:nvPr/>
        </p:nvSpPr>
        <p:spPr>
          <a:xfrm>
            <a:off x="10539414" y="3667125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sp>
        <p:nvSpPr>
          <p:cNvPr id="25" name="BlokTextu 24"/>
          <p:cNvSpPr txBox="1">
            <a:spLocks noChangeArrowheads="1"/>
          </p:cNvSpPr>
          <p:nvPr/>
        </p:nvSpPr>
        <p:spPr bwMode="auto">
          <a:xfrm>
            <a:off x="8768717" y="1411974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5581AF"/>
                </a:solidFill>
                <a:latin typeface="Calibri" panose="020F0502020204030204" pitchFamily="34" charset="0"/>
              </a:rPr>
              <a:t>Smejko</a:t>
            </a:r>
            <a:endParaRPr lang="sk-SK" altLang="sk-SK" sz="2800" dirty="0">
              <a:solidFill>
                <a:srgbClr val="5581AF"/>
              </a:solidFill>
            </a:endParaRPr>
          </a:p>
        </p:txBody>
      </p:sp>
      <p:sp>
        <p:nvSpPr>
          <p:cNvPr id="26" name="BlokTextu 25"/>
          <p:cNvSpPr txBox="1">
            <a:spLocks noChangeArrowheads="1"/>
          </p:cNvSpPr>
          <p:nvPr/>
        </p:nvSpPr>
        <p:spPr bwMode="auto">
          <a:xfrm>
            <a:off x="7759545" y="1907797"/>
            <a:ext cx="1592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55453"/>
                </a:solidFill>
                <a:latin typeface="Calibri" panose="020F0502020204030204" pitchFamily="34" charset="0"/>
              </a:rPr>
              <a:t>Spachtoš</a:t>
            </a:r>
            <a:endParaRPr lang="sk-SK" altLang="sk-SK" sz="2800" dirty="0">
              <a:solidFill>
                <a:srgbClr val="B55453"/>
              </a:solidFill>
            </a:endParaRPr>
          </a:p>
        </p:txBody>
      </p:sp>
      <p:sp>
        <p:nvSpPr>
          <p:cNvPr id="27" name="BlokTextu 26"/>
          <p:cNvSpPr txBox="1">
            <a:spLocks noChangeArrowheads="1"/>
          </p:cNvSpPr>
          <p:nvPr/>
        </p:nvSpPr>
        <p:spPr bwMode="auto">
          <a:xfrm>
            <a:off x="6309982" y="2466975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5DB3C3"/>
                </a:solidFill>
                <a:latin typeface="Calibri" panose="020F0502020204030204" pitchFamily="34" charset="0"/>
              </a:rPr>
              <a:t>Dudroš</a:t>
            </a:r>
            <a:endParaRPr lang="sk-SK" altLang="sk-SK" sz="2800" dirty="0">
              <a:solidFill>
                <a:srgbClr val="5DB3C3"/>
              </a:solidFill>
            </a:endParaRPr>
          </a:p>
        </p:txBody>
      </p:sp>
      <p:sp>
        <p:nvSpPr>
          <p:cNvPr id="28" name="BlokTextu 27"/>
          <p:cNvSpPr txBox="1">
            <a:spLocks noChangeArrowheads="1"/>
          </p:cNvSpPr>
          <p:nvPr/>
        </p:nvSpPr>
        <p:spPr bwMode="auto">
          <a:xfrm>
            <a:off x="5758656" y="2965451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 err="1">
                <a:solidFill>
                  <a:srgbClr val="9CB65A"/>
                </a:solidFill>
                <a:latin typeface="Calibri" panose="020F0502020204030204" pitchFamily="34" charset="0"/>
              </a:rPr>
              <a:t>Vedko</a:t>
            </a:r>
            <a:endParaRPr lang="sk-SK" altLang="sk-SK" sz="2800" dirty="0">
              <a:solidFill>
                <a:srgbClr val="9CB65A"/>
              </a:solidFill>
            </a:endParaRPr>
          </a:p>
        </p:txBody>
      </p:sp>
      <p:sp>
        <p:nvSpPr>
          <p:cNvPr id="29" name="BlokTextu 28"/>
          <p:cNvSpPr txBox="1">
            <a:spLocks noChangeArrowheads="1"/>
          </p:cNvSpPr>
          <p:nvPr/>
        </p:nvSpPr>
        <p:spPr bwMode="auto">
          <a:xfrm>
            <a:off x="9552781" y="3521909"/>
            <a:ext cx="1476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6504E"/>
                </a:solidFill>
                <a:latin typeface="Calibri" panose="020F0502020204030204" pitchFamily="34" charset="0"/>
              </a:rPr>
              <a:t>Kýchal</a:t>
            </a:r>
            <a:endParaRPr lang="sk-SK" altLang="sk-SK" sz="2800" dirty="0">
              <a:solidFill>
                <a:srgbClr val="B6504E"/>
              </a:solidFill>
            </a:endParaRPr>
          </a:p>
        </p:txBody>
      </p:sp>
      <p:sp>
        <p:nvSpPr>
          <p:cNvPr id="30" name="BlokTextu 29"/>
          <p:cNvSpPr txBox="1">
            <a:spLocks noChangeArrowheads="1"/>
          </p:cNvSpPr>
          <p:nvPr/>
        </p:nvSpPr>
        <p:spPr bwMode="auto">
          <a:xfrm>
            <a:off x="5815012" y="4009887"/>
            <a:ext cx="1474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 dirty="0">
                <a:solidFill>
                  <a:srgbClr val="BEB4CD"/>
                </a:solidFill>
                <a:latin typeface="Calibri" panose="020F0502020204030204" pitchFamily="34" charset="0"/>
              </a:rPr>
              <a:t>Kýblik</a:t>
            </a:r>
            <a:endParaRPr lang="sk-SK" altLang="sk-SK" sz="2800" dirty="0">
              <a:solidFill>
                <a:srgbClr val="BEB4CD"/>
              </a:solidFill>
            </a:endParaRPr>
          </a:p>
        </p:txBody>
      </p:sp>
      <p:pic>
        <p:nvPicPr>
          <p:cNvPr id="31" name="Obrázok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" y="1417171"/>
            <a:ext cx="469186" cy="447020"/>
          </a:xfrm>
          <a:prstGeom prst="rect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" y="2019955"/>
            <a:ext cx="469186" cy="447020"/>
          </a:xfrm>
          <a:prstGeom prst="rect">
            <a:avLst/>
          </a:prstGeom>
        </p:spPr>
      </p:pic>
      <p:pic>
        <p:nvPicPr>
          <p:cNvPr id="33" name="Obrázok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" y="2526040"/>
            <a:ext cx="469186" cy="447020"/>
          </a:xfrm>
          <a:prstGeom prst="rect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" y="3038923"/>
            <a:ext cx="469186" cy="447020"/>
          </a:xfrm>
          <a:prstGeom prst="rect">
            <a:avLst/>
          </a:prstGeom>
        </p:spPr>
      </p:pic>
      <p:pic>
        <p:nvPicPr>
          <p:cNvPr id="35" name="Obrázok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" y="3599518"/>
            <a:ext cx="469186" cy="447020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" y="4067122"/>
            <a:ext cx="469186" cy="447020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3849227" y="1062713"/>
            <a:ext cx="433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Priraď ku každému trpaslíkovi odpoveď.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4" name="Obrázok 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913" y="156782"/>
            <a:ext cx="1775370" cy="1032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19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7650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Spoj správne dané výrazy.</a:t>
            </a:r>
          </a:p>
        </p:txBody>
      </p:sp>
      <p:sp>
        <p:nvSpPr>
          <p:cNvPr id="3" name="Šípka doľava 2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383449" y="2955418"/>
            <a:ext cx="1685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7030A0"/>
                </a:solidFill>
              </a:rPr>
              <a:t>KNIHÁR</a:t>
            </a:r>
            <a:endParaRPr lang="sk-SK" sz="3200" b="1" dirty="0">
              <a:solidFill>
                <a:srgbClr val="7030A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312896" y="2252635"/>
            <a:ext cx="236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E5720"/>
                </a:solidFill>
              </a:rPr>
              <a:t>KNÍHKUPEC</a:t>
            </a:r>
            <a:endParaRPr lang="sk-SK" sz="3200" b="1" dirty="0">
              <a:solidFill>
                <a:srgbClr val="FE5720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12896" y="1512894"/>
            <a:ext cx="3553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00B050"/>
                </a:solidFill>
              </a:rPr>
              <a:t>KNÍHKUPECTVO</a:t>
            </a:r>
            <a:endParaRPr lang="sk-SK" sz="3200" b="1" dirty="0">
              <a:solidFill>
                <a:srgbClr val="00B05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383449" y="4473599"/>
            <a:ext cx="205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A4830C"/>
                </a:solidFill>
              </a:rPr>
              <a:t>KNIŽNICA</a:t>
            </a:r>
            <a:endParaRPr lang="sk-SK" sz="3200" b="1" dirty="0">
              <a:solidFill>
                <a:srgbClr val="A4830C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383449" y="5230009"/>
            <a:ext cx="240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/>
              <a:t>KNIHOVNÍK</a:t>
            </a:r>
            <a:endParaRPr lang="sk-SK" sz="3200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312896" y="3717189"/>
            <a:ext cx="225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66"/>
                </a:solidFill>
              </a:rPr>
              <a:t>KNIHOMOĽ</a:t>
            </a:r>
            <a:endParaRPr lang="sk-SK" sz="3200" b="1" dirty="0">
              <a:solidFill>
                <a:srgbClr val="FF0066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6067947" y="1510138"/>
            <a:ext cx="3618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ten, kto veľa číta.</a:t>
            </a:r>
            <a:endParaRPr lang="sk-SK" sz="28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135367" y="3019688"/>
            <a:ext cx="573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inštitúcia na požičiavanie kníh.</a:t>
            </a:r>
            <a:endParaRPr lang="sk-SK" sz="2800" dirty="0"/>
          </a:p>
        </p:txBody>
      </p:sp>
      <p:sp>
        <p:nvSpPr>
          <p:cNvPr id="13" name="BlokTextu 12"/>
          <p:cNvSpPr txBox="1"/>
          <p:nvPr/>
        </p:nvSpPr>
        <p:spPr>
          <a:xfrm>
            <a:off x="6603524" y="2198432"/>
            <a:ext cx="308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je predajňa kníh.</a:t>
            </a:r>
            <a:endParaRPr lang="sk-SK" sz="2800" dirty="0"/>
          </a:p>
        </p:txBody>
      </p:sp>
      <p:sp>
        <p:nvSpPr>
          <p:cNvPr id="14" name="BlokTextu 13"/>
          <p:cNvSpPr txBox="1"/>
          <p:nvPr/>
        </p:nvSpPr>
        <p:spPr>
          <a:xfrm>
            <a:off x="5150668" y="3838788"/>
            <a:ext cx="4628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odborník na výrobu kníh.</a:t>
            </a:r>
            <a:endParaRPr lang="sk-SK" sz="2800" dirty="0"/>
          </a:p>
        </p:txBody>
      </p:sp>
      <p:sp>
        <p:nvSpPr>
          <p:cNvPr id="15" name="BlokTextu 14"/>
          <p:cNvSpPr txBox="1"/>
          <p:nvPr/>
        </p:nvSpPr>
        <p:spPr>
          <a:xfrm>
            <a:off x="4833302" y="5295940"/>
            <a:ext cx="4375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ten, kto predáva knihy.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4805001" y="4473599"/>
            <a:ext cx="4974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j</a:t>
            </a:r>
            <a:r>
              <a:rPr lang="sk-SK" sz="2800" dirty="0" smtClean="0"/>
              <a:t>e ten, kto pracuje v knižnici.</a:t>
            </a:r>
            <a:endParaRPr lang="sk-SK" sz="2800" dirty="0"/>
          </a:p>
        </p:txBody>
      </p:sp>
      <p:cxnSp>
        <p:nvCxnSpPr>
          <p:cNvPr id="17" name="Rovná spojovacia šípka 16"/>
          <p:cNvCxnSpPr/>
          <p:nvPr/>
        </p:nvCxnSpPr>
        <p:spPr>
          <a:xfrm>
            <a:off x="2018250" y="3233831"/>
            <a:ext cx="2957769" cy="92367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>
            <a:stCxn id="5" idx="3"/>
          </p:cNvCxnSpPr>
          <p:nvPr/>
        </p:nvCxnSpPr>
        <p:spPr>
          <a:xfrm>
            <a:off x="2681628" y="2545023"/>
            <a:ext cx="2114896" cy="3085068"/>
          </a:xfrm>
          <a:prstGeom prst="straightConnector1">
            <a:avLst/>
          </a:prstGeom>
          <a:ln w="38100">
            <a:solidFill>
              <a:srgbClr val="FE57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>
            <a:off x="3400354" y="1791093"/>
            <a:ext cx="3091886" cy="71693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ovná spojovacia šípka 31"/>
          <p:cNvCxnSpPr/>
          <p:nvPr/>
        </p:nvCxnSpPr>
        <p:spPr>
          <a:xfrm flipV="1">
            <a:off x="2498135" y="1821025"/>
            <a:ext cx="3569812" cy="2135592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ovná spojovacia šípka 33"/>
          <p:cNvCxnSpPr>
            <a:endCxn id="12" idx="1"/>
          </p:cNvCxnSpPr>
          <p:nvPr/>
        </p:nvCxnSpPr>
        <p:spPr>
          <a:xfrm flipV="1">
            <a:off x="2320196" y="3281298"/>
            <a:ext cx="1815171" cy="1445426"/>
          </a:xfrm>
          <a:prstGeom prst="straightConnector1">
            <a:avLst/>
          </a:prstGeom>
          <a:ln w="38100">
            <a:solidFill>
              <a:srgbClr val="A4830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ovacia šípka 35"/>
          <p:cNvCxnSpPr>
            <a:endCxn id="16" idx="1"/>
          </p:cNvCxnSpPr>
          <p:nvPr/>
        </p:nvCxnSpPr>
        <p:spPr>
          <a:xfrm flipV="1">
            <a:off x="2681628" y="4735209"/>
            <a:ext cx="2123373" cy="761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Obrázok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Aká je slabosť medveďa </a:t>
            </a:r>
            <a:r>
              <a:rPr lang="sk-SK" altLang="sk-SK" dirty="0" err="1" smtClean="0"/>
              <a:t>Yogiho</a:t>
            </a:r>
            <a:r>
              <a:rPr lang="sk-SK" altLang="sk-SK" dirty="0" smtClean="0"/>
              <a:t>?</a:t>
            </a:r>
          </a:p>
        </p:txBody>
      </p:sp>
      <p:sp>
        <p:nvSpPr>
          <p:cNvPr id="3" name="Šípka doľava 2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4" name="Obrázok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218" y="1181553"/>
            <a:ext cx="3257659" cy="238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7769136" y="3476392"/>
            <a:ext cx="230232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rgbClr val="926A2D"/>
                </a:solidFill>
                <a:latin typeface="Calibri" panose="020F0502020204030204" pitchFamily="34" charset="0"/>
              </a:rPr>
              <a:t>p</a:t>
            </a:r>
            <a:r>
              <a:rPr lang="sk-SK" altLang="sk-SK" sz="4000" dirty="0" smtClean="0">
                <a:solidFill>
                  <a:srgbClr val="926A2D"/>
                </a:solidFill>
                <a:latin typeface="Calibri" panose="020F0502020204030204" pitchFamily="34" charset="0"/>
              </a:rPr>
              <a:t>iknikové košíky</a:t>
            </a:r>
            <a:endParaRPr lang="sk-SK" altLang="sk-SK" sz="4000" dirty="0">
              <a:solidFill>
                <a:srgbClr val="926A2D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/>
          <a:stretch/>
        </p:blipFill>
        <p:spPr>
          <a:xfrm>
            <a:off x="1262267" y="3566159"/>
            <a:ext cx="6506869" cy="299815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450" y="117475"/>
            <a:ext cx="12096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Ako sa volá posledný trpaslík?</a:t>
            </a:r>
          </a:p>
        </p:txBody>
      </p:sp>
      <p:sp>
        <p:nvSpPr>
          <p:cNvPr id="3" name="Šípka doľava 2">
            <a:hlinkClick r:id="rId2" action="ppaction://hlinksldjump"/>
          </p:cNvPr>
          <p:cNvSpPr/>
          <p:nvPr/>
        </p:nvSpPr>
        <p:spPr>
          <a:xfrm>
            <a:off x="10555288" y="5849938"/>
            <a:ext cx="1357312" cy="714375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dirty="0">
                <a:solidFill>
                  <a:schemeClr val="tx1"/>
                </a:solidFill>
              </a:rPr>
              <a:t>späť</a:t>
            </a:r>
          </a:p>
        </p:txBody>
      </p:sp>
      <p:pic>
        <p:nvPicPr>
          <p:cNvPr id="4" name="Obrázok 3" descr="C:\Users\Miška\Documents\dokumenty a materiály mš\rozprávka o snehulien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1" t="3526" r="34" b="6305"/>
          <a:stretch>
            <a:fillRect/>
          </a:stretch>
        </p:blipFill>
        <p:spPr bwMode="auto">
          <a:xfrm>
            <a:off x="7088305" y="609600"/>
            <a:ext cx="2385964" cy="29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8011048" y="3566159"/>
            <a:ext cx="23023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 smtClean="0">
                <a:solidFill>
                  <a:srgbClr val="FE5720"/>
                </a:solidFill>
                <a:latin typeface="Calibri" panose="020F0502020204030204" pitchFamily="34" charset="0"/>
              </a:rPr>
              <a:t>Plaško</a:t>
            </a:r>
            <a:endParaRPr lang="sk-SK" altLang="sk-SK" sz="4000" dirty="0">
              <a:solidFill>
                <a:srgbClr val="FE5720"/>
              </a:solidFill>
            </a:endParaRPr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6"/>
          <a:stretch/>
        </p:blipFill>
        <p:spPr>
          <a:xfrm>
            <a:off x="1262267" y="3566159"/>
            <a:ext cx="6506869" cy="299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867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Použité zdroje:</a:t>
            </a:r>
            <a:endParaRPr lang="sk-SK" dirty="0"/>
          </a:p>
        </p:txBody>
      </p:sp>
      <p:sp>
        <p:nvSpPr>
          <p:cNvPr id="29700" name="BlokTextu 2"/>
          <p:cNvSpPr txBox="1">
            <a:spLocks noChangeArrowheads="1"/>
          </p:cNvSpPr>
          <p:nvPr/>
        </p:nvSpPr>
        <p:spPr bwMode="auto">
          <a:xfrm>
            <a:off x="2186699" y="1270000"/>
            <a:ext cx="749935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sk-SK" altLang="sk-SK" dirty="0"/>
              <a:t>http://www.osobnosti.sk/index.php?os=zivotopis&amp;ID=58913</a:t>
            </a:r>
          </a:p>
          <a:p>
            <a:endParaRPr lang="sk-SK" altLang="sk-SK" dirty="0"/>
          </a:p>
          <a:p>
            <a:r>
              <a:rPr lang="sk-SK" altLang="sk-SK" dirty="0"/>
              <a:t>http://www.mid-day.com/lifestyle/2012/jul/200712-Vitamin-E-may-help-cut-liver-cancer-risk.htm</a:t>
            </a:r>
          </a:p>
          <a:p>
            <a:endParaRPr lang="sk-SK" altLang="sk-SK" dirty="0"/>
          </a:p>
          <a:p>
            <a:r>
              <a:rPr lang="sk-SK" altLang="sk-SK" dirty="0"/>
              <a:t>http://www.datakabinet.sk/sk/Vyucbove-materialy-a-data/Jazyk-a-komunikacia/Portrety-osobnosti.html</a:t>
            </a:r>
          </a:p>
          <a:p>
            <a:endParaRPr lang="sk-SK" altLang="sk-SK" dirty="0"/>
          </a:p>
          <a:p>
            <a:r>
              <a:rPr lang="sk-SK" altLang="sk-SK" dirty="0"/>
              <a:t>http://www.martinus.sk</a:t>
            </a:r>
          </a:p>
          <a:p>
            <a:endParaRPr lang="sk-SK" altLang="sk-SK" dirty="0"/>
          </a:p>
          <a:p>
            <a:r>
              <a:rPr lang="sk-SK" altLang="sk-SK" dirty="0"/>
              <a:t>http://www.sakba.sk/dokumenty/2011/citanie-mladeze.pdf</a:t>
            </a:r>
          </a:p>
          <a:p>
            <a:endParaRPr lang="sk-SK" altLang="sk-SK" dirty="0"/>
          </a:p>
          <a:p>
            <a:r>
              <a:rPr lang="sk-SK" altLang="sk-SK" dirty="0"/>
              <a:t>http://www.youtube.com/watch?feature=player_embedded&amp;v=mYqGEIWC7uk</a:t>
            </a:r>
          </a:p>
          <a:p>
            <a:endParaRPr lang="sk-SK" altLang="sk-SK" dirty="0"/>
          </a:p>
          <a:p>
            <a:r>
              <a:rPr lang="sk-SK" altLang="sk-SK" dirty="0"/>
              <a:t>http://</a:t>
            </a:r>
            <a:r>
              <a:rPr lang="sk-SK" altLang="sk-SK" dirty="0" smtClean="0"/>
              <a:t>www.derivat.sk/index.php?PageID=1018</a:t>
            </a:r>
          </a:p>
          <a:p>
            <a:endParaRPr lang="sk-SK" altLang="sk-SK" dirty="0"/>
          </a:p>
          <a:p>
            <a:r>
              <a:rPr lang="sk-SK" dirty="0"/>
              <a:t>https://www.youtube.com/watch?v=oxkO-q3mq9U</a:t>
            </a:r>
            <a:endParaRPr lang="sk-SK" altLang="sk-SK" dirty="0"/>
          </a:p>
          <a:p>
            <a:endParaRPr lang="sk-SK" altLang="sk-SK" dirty="0"/>
          </a:p>
          <a:p>
            <a:endParaRPr lang="sk-SK" altLang="sk-SK" dirty="0"/>
          </a:p>
          <a:p>
            <a:endParaRPr lang="sk-SK" altLang="sk-SK" dirty="0"/>
          </a:p>
          <a:p>
            <a:endParaRPr lang="sk-SK" altLang="sk-SK" dirty="0"/>
          </a:p>
          <a:p>
            <a:endParaRPr lang="sk-SK" altLang="sk-SK" dirty="0"/>
          </a:p>
        </p:txBody>
      </p:sp>
    </p:spTree>
    <p:extLst>
      <p:ext uri="{BB962C8B-B14F-4D97-AF65-F5344CB8AC3E}">
        <p14:creationId xmlns:p14="http://schemas.microsoft.com/office/powerpoint/2010/main" val="18271111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677863" y="1931988"/>
            <a:ext cx="8596312" cy="2595562"/>
          </a:xfrm>
        </p:spPr>
        <p:txBody>
          <a:bodyPr/>
          <a:lstStyle/>
          <a:p>
            <a:pPr eaLnBrk="1" hangingPunct="1"/>
            <a:r>
              <a:rPr lang="sk-SK" altLang="sk-SK" sz="3600" dirty="0" smtClean="0"/>
              <a:t>Ďakujem za pozornosť!</a:t>
            </a:r>
          </a:p>
        </p:txBody>
      </p:sp>
      <p:pic>
        <p:nvPicPr>
          <p:cNvPr id="2" name="Cesta do rozpravky - Darinka Rolincová - Karaoke-Halfplayback Instrum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1977" y="535794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493713" y="260350"/>
            <a:ext cx="8597900" cy="1320800"/>
          </a:xfrm>
        </p:spPr>
        <p:txBody>
          <a:bodyPr/>
          <a:lstStyle/>
          <a:p>
            <a:pPr algn="ctr" eaLnBrk="1" hangingPunct="1"/>
            <a:r>
              <a:rPr lang="sk-SK" altLang="sk-SK" sz="4400" smtClean="0"/>
              <a:t>VOLAL SA </a:t>
            </a:r>
            <a:r>
              <a:rPr lang="sk-SK" altLang="sk-SK" sz="4400" smtClean="0">
                <a:solidFill>
                  <a:srgbClr val="FF0000"/>
                </a:solidFill>
              </a:rPr>
              <a:t>MATEJ</a:t>
            </a:r>
            <a:endParaRPr lang="sk-SK" altLang="sk-SK" smtClean="0">
              <a:solidFill>
                <a:srgbClr val="FF0000"/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2085975" y="1174750"/>
          <a:ext cx="7515224" cy="512127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939403"/>
                <a:gridCol w="939403"/>
                <a:gridCol w="939403"/>
                <a:gridCol w="939403"/>
                <a:gridCol w="939403"/>
                <a:gridCol w="939403"/>
                <a:gridCol w="939403"/>
                <a:gridCol w="939403"/>
              </a:tblGrid>
              <a:tr h="1066932"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</a:tr>
              <a:tr h="579192"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</a:tr>
              <a:tr h="579192"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 marT="45726" marB="45726">
                    <a:lnR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rowSpan="6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</a:tr>
              <a:tr h="579192"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 marT="45726" marB="45726">
                    <a:lnR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R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92"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R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R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9192">
                <a:tc rowSpan="2" gridSpan="2"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L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R w="12700" cmpd="sng">
                      <a:noFill/>
                    </a:lnR>
                    <a:lnB w="12700" cmpd="sng">
                      <a:noFill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</a:tcPr>
                </a:tc>
              </a:tr>
              <a:tr h="579192">
                <a:tc gridSpan="2" vMerge="1"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L w="12700" cap="flat" cmpd="sng" algn="ctr">
                      <a:solidFill>
                        <a:srgbClr val="6C7B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rowSpan="2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R w="12700" cmpd="sng">
                      <a:noFill/>
                    </a:lnR>
                    <a:lnB w="12700" cmpd="sng"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/>
                </a:tc>
                <a:tc gridSpan="2"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</a:tcPr>
                </a:tc>
              </a:tr>
              <a:tr h="579192">
                <a:tc>
                  <a:txBody>
                    <a:bodyPr/>
                    <a:lstStyle/>
                    <a:p>
                      <a:pPr algn="ctr"/>
                      <a:endParaRPr lang="sk-SK" sz="3200" dirty="0" smtClean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/>
                    </a:p>
                  </a:txBody>
                  <a:tcPr marL="91443" marR="91443"/>
                </a:tc>
                <a:tc v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/>
                </a:tc>
                <a:tc gridSpan="2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 marT="45726" marB="4572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sz="3200" dirty="0"/>
                    </a:p>
                  </a:txBody>
                  <a:tcPr marL="91443" marR="91443"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31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187450"/>
            <a:ext cx="83343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7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3" y="1260475"/>
            <a:ext cx="88582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8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1203325"/>
            <a:ext cx="6381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9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4" r="50768" b="20502"/>
          <a:stretch>
            <a:fillRect/>
          </a:stretch>
        </p:blipFill>
        <p:spPr bwMode="auto">
          <a:xfrm>
            <a:off x="6904038" y="1187450"/>
            <a:ext cx="693737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0" name="Obrázo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1187450"/>
            <a:ext cx="906463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lokTextu 11"/>
          <p:cNvSpPr txBox="1">
            <a:spLocks noChangeArrowheads="1"/>
          </p:cNvSpPr>
          <p:nvPr/>
        </p:nvSpPr>
        <p:spPr bwMode="auto">
          <a:xfrm>
            <a:off x="2239963" y="2239963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" name="BlokTextu 12"/>
          <p:cNvSpPr txBox="1">
            <a:spLocks noChangeArrowheads="1"/>
          </p:cNvSpPr>
          <p:nvPr/>
        </p:nvSpPr>
        <p:spPr bwMode="auto">
          <a:xfrm>
            <a:off x="2249488" y="2867025"/>
            <a:ext cx="649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4" name="BlokTextu 13"/>
          <p:cNvSpPr txBox="1">
            <a:spLocks noChangeArrowheads="1"/>
          </p:cNvSpPr>
          <p:nvPr/>
        </p:nvSpPr>
        <p:spPr bwMode="auto">
          <a:xfrm>
            <a:off x="2266950" y="3427413"/>
            <a:ext cx="649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5" name="BlokTextu 14"/>
          <p:cNvSpPr txBox="1">
            <a:spLocks noChangeArrowheads="1"/>
          </p:cNvSpPr>
          <p:nvPr/>
        </p:nvSpPr>
        <p:spPr bwMode="auto">
          <a:xfrm>
            <a:off x="3160713" y="223361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5436" name="BlokTextu 18"/>
          <p:cNvSpPr txBox="1">
            <a:spLocks noChangeArrowheads="1"/>
          </p:cNvSpPr>
          <p:nvPr/>
        </p:nvSpPr>
        <p:spPr bwMode="auto">
          <a:xfrm>
            <a:off x="4089400" y="223996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" name="BlokTextu 19"/>
          <p:cNvSpPr txBox="1">
            <a:spLocks noChangeArrowheads="1"/>
          </p:cNvSpPr>
          <p:nvPr/>
        </p:nvSpPr>
        <p:spPr bwMode="auto">
          <a:xfrm>
            <a:off x="6902450" y="22494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6" name="BlokTextu 20"/>
          <p:cNvSpPr txBox="1">
            <a:spLocks noChangeArrowheads="1"/>
          </p:cNvSpPr>
          <p:nvPr/>
        </p:nvSpPr>
        <p:spPr bwMode="auto">
          <a:xfrm>
            <a:off x="5995988" y="22177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" name="BlokTextu 21"/>
          <p:cNvSpPr txBox="1">
            <a:spLocks noChangeArrowheads="1"/>
          </p:cNvSpPr>
          <p:nvPr/>
        </p:nvSpPr>
        <p:spPr bwMode="auto">
          <a:xfrm>
            <a:off x="4984750" y="2232025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3" name="BlokTextu 22"/>
          <p:cNvSpPr txBox="1">
            <a:spLocks noChangeArrowheads="1"/>
          </p:cNvSpPr>
          <p:nvPr/>
        </p:nvSpPr>
        <p:spPr bwMode="auto">
          <a:xfrm>
            <a:off x="3165475" y="2828925"/>
            <a:ext cx="6477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" name="BlokTextu 23"/>
          <p:cNvSpPr txBox="1">
            <a:spLocks noChangeArrowheads="1"/>
          </p:cNvSpPr>
          <p:nvPr/>
        </p:nvSpPr>
        <p:spPr bwMode="auto">
          <a:xfrm>
            <a:off x="8866188" y="2232025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442" name="BlokTextu 24"/>
          <p:cNvSpPr txBox="1">
            <a:spLocks noChangeArrowheads="1"/>
          </p:cNvSpPr>
          <p:nvPr/>
        </p:nvSpPr>
        <p:spPr bwMode="auto">
          <a:xfrm>
            <a:off x="7910513" y="2217738"/>
            <a:ext cx="649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D900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5443" name="BlokTextu 25"/>
          <p:cNvSpPr txBox="1">
            <a:spLocks noChangeArrowheads="1"/>
          </p:cNvSpPr>
          <p:nvPr/>
        </p:nvSpPr>
        <p:spPr bwMode="auto">
          <a:xfrm>
            <a:off x="4089400" y="3416300"/>
            <a:ext cx="649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15444" name="BlokTextu 26"/>
          <p:cNvSpPr txBox="1">
            <a:spLocks noChangeArrowheads="1"/>
          </p:cNvSpPr>
          <p:nvPr/>
        </p:nvSpPr>
        <p:spPr bwMode="auto">
          <a:xfrm>
            <a:off x="4090988" y="2817813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8" name="BlokTextu 27"/>
          <p:cNvSpPr txBox="1">
            <a:spLocks noChangeArrowheads="1"/>
          </p:cNvSpPr>
          <p:nvPr/>
        </p:nvSpPr>
        <p:spPr bwMode="auto">
          <a:xfrm>
            <a:off x="3173413" y="343693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5447" name="BlokTextu 29"/>
          <p:cNvSpPr txBox="1">
            <a:spLocks noChangeArrowheads="1"/>
          </p:cNvSpPr>
          <p:nvPr/>
        </p:nvSpPr>
        <p:spPr bwMode="auto">
          <a:xfrm>
            <a:off x="4984750" y="2794000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5448" name="BlokTextu 30"/>
          <p:cNvSpPr txBox="1">
            <a:spLocks noChangeArrowheads="1"/>
          </p:cNvSpPr>
          <p:nvPr/>
        </p:nvSpPr>
        <p:spPr bwMode="auto">
          <a:xfrm>
            <a:off x="8866188" y="28336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15449" name="BlokTextu 31"/>
          <p:cNvSpPr txBox="1">
            <a:spLocks noChangeArrowheads="1"/>
          </p:cNvSpPr>
          <p:nvPr/>
        </p:nvSpPr>
        <p:spPr bwMode="auto">
          <a:xfrm>
            <a:off x="7924800" y="281781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5450" name="BlokTextu 32"/>
          <p:cNvSpPr txBox="1">
            <a:spLocks noChangeArrowheads="1"/>
          </p:cNvSpPr>
          <p:nvPr/>
        </p:nvSpPr>
        <p:spPr bwMode="auto">
          <a:xfrm>
            <a:off x="6899275" y="2817813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5451" name="BlokTextu 33"/>
          <p:cNvSpPr txBox="1">
            <a:spLocks noChangeArrowheads="1"/>
          </p:cNvSpPr>
          <p:nvPr/>
        </p:nvSpPr>
        <p:spPr bwMode="auto">
          <a:xfrm>
            <a:off x="4984750" y="40147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</a:p>
        </p:txBody>
      </p:sp>
      <p:sp>
        <p:nvSpPr>
          <p:cNvPr id="15452" name="BlokTextu 34"/>
          <p:cNvSpPr txBox="1">
            <a:spLocks noChangeArrowheads="1"/>
          </p:cNvSpPr>
          <p:nvPr/>
        </p:nvSpPr>
        <p:spPr bwMode="auto">
          <a:xfrm>
            <a:off x="5016500" y="3417888"/>
            <a:ext cx="64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15453" name="BlokTextu 35"/>
          <p:cNvSpPr txBox="1">
            <a:spLocks noChangeArrowheads="1"/>
          </p:cNvSpPr>
          <p:nvPr/>
        </p:nvSpPr>
        <p:spPr bwMode="auto">
          <a:xfrm>
            <a:off x="5011738" y="464343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7" name="BlokTextu 36"/>
          <p:cNvSpPr txBox="1">
            <a:spLocks noChangeArrowheads="1"/>
          </p:cNvSpPr>
          <p:nvPr/>
        </p:nvSpPr>
        <p:spPr bwMode="auto">
          <a:xfrm>
            <a:off x="3173413" y="3976688"/>
            <a:ext cx="647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pic>
        <p:nvPicPr>
          <p:cNvPr id="10343" name="Obrázo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3" b="53961"/>
          <a:stretch>
            <a:fillRect/>
          </a:stretch>
        </p:blipFill>
        <p:spPr bwMode="auto">
          <a:xfrm>
            <a:off x="4100513" y="1204913"/>
            <a:ext cx="636587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BlokTextu 25"/>
          <p:cNvSpPr txBox="1">
            <a:spLocks noChangeArrowheads="1"/>
          </p:cNvSpPr>
          <p:nvPr/>
        </p:nvSpPr>
        <p:spPr bwMode="auto">
          <a:xfrm>
            <a:off x="4087813" y="4637088"/>
            <a:ext cx="649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6" name="BlokTextu 25"/>
          <p:cNvSpPr txBox="1">
            <a:spLocks noChangeArrowheads="1"/>
          </p:cNvSpPr>
          <p:nvPr/>
        </p:nvSpPr>
        <p:spPr bwMode="auto">
          <a:xfrm>
            <a:off x="4087813" y="5154613"/>
            <a:ext cx="649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38" name="BlokTextu 25"/>
          <p:cNvSpPr txBox="1">
            <a:spLocks noChangeArrowheads="1"/>
          </p:cNvSpPr>
          <p:nvPr/>
        </p:nvSpPr>
        <p:spPr bwMode="auto">
          <a:xfrm>
            <a:off x="4087813" y="5740400"/>
            <a:ext cx="649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39" name="BlokTextu 25"/>
          <p:cNvSpPr txBox="1">
            <a:spLocks noChangeArrowheads="1"/>
          </p:cNvSpPr>
          <p:nvPr/>
        </p:nvSpPr>
        <p:spPr bwMode="auto">
          <a:xfrm>
            <a:off x="4087813" y="3979863"/>
            <a:ext cx="649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10348" name="Obrázok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1250950"/>
            <a:ext cx="9810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BlokTextu 25"/>
          <p:cNvSpPr txBox="1">
            <a:spLocks noChangeArrowheads="1"/>
          </p:cNvSpPr>
          <p:nvPr/>
        </p:nvSpPr>
        <p:spPr bwMode="auto">
          <a:xfrm>
            <a:off x="6897688" y="3416300"/>
            <a:ext cx="649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41" name="BlokTextu 25"/>
          <p:cNvSpPr txBox="1">
            <a:spLocks noChangeArrowheads="1"/>
          </p:cNvSpPr>
          <p:nvPr/>
        </p:nvSpPr>
        <p:spPr bwMode="auto">
          <a:xfrm>
            <a:off x="7923213" y="4014788"/>
            <a:ext cx="649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2" name="BlokTextu 25"/>
          <p:cNvSpPr txBox="1">
            <a:spLocks noChangeArrowheads="1"/>
          </p:cNvSpPr>
          <p:nvPr/>
        </p:nvSpPr>
        <p:spPr bwMode="auto">
          <a:xfrm>
            <a:off x="7940675" y="3414713"/>
            <a:ext cx="649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3" name="BlokTextu 25"/>
          <p:cNvSpPr txBox="1">
            <a:spLocks noChangeArrowheads="1"/>
          </p:cNvSpPr>
          <p:nvPr/>
        </p:nvSpPr>
        <p:spPr bwMode="auto">
          <a:xfrm>
            <a:off x="8864600" y="3403600"/>
            <a:ext cx="649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44" name="BlokTextu 25"/>
          <p:cNvSpPr txBox="1">
            <a:spLocks noChangeArrowheads="1"/>
          </p:cNvSpPr>
          <p:nvPr/>
        </p:nvSpPr>
        <p:spPr bwMode="auto">
          <a:xfrm>
            <a:off x="6892925" y="3970338"/>
            <a:ext cx="649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5" name="BlokTextu 25"/>
          <p:cNvSpPr txBox="1">
            <a:spLocks noChangeArrowheads="1"/>
          </p:cNvSpPr>
          <p:nvPr/>
        </p:nvSpPr>
        <p:spPr bwMode="auto">
          <a:xfrm>
            <a:off x="8828088" y="3963988"/>
            <a:ext cx="64928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pic>
        <p:nvPicPr>
          <p:cNvPr id="10355" name="Obrázo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13" y="1220788"/>
            <a:ext cx="68421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Šípka doprava 45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5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5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5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436" grpId="0"/>
      <p:bldP spid="3" grpId="0"/>
      <p:bldP spid="6" grpId="0"/>
      <p:bldP spid="7" grpId="0"/>
      <p:bldP spid="23" grpId="0"/>
      <p:bldP spid="8" grpId="0"/>
      <p:bldP spid="15442" grpId="0"/>
      <p:bldP spid="15443" grpId="0"/>
      <p:bldP spid="15444" grpId="0"/>
      <p:bldP spid="28" grpId="0"/>
      <p:bldP spid="15447" grpId="0"/>
      <p:bldP spid="15448" grpId="0"/>
      <p:bldP spid="15449" grpId="0"/>
      <p:bldP spid="15450" grpId="0"/>
      <p:bldP spid="15451" grpId="0"/>
      <p:bldP spid="15452" grpId="0"/>
      <p:bldP spid="15453" grpId="0"/>
      <p:bldP spid="37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>
                <a:solidFill>
                  <a:srgbClr val="FF0000"/>
                </a:solidFill>
              </a:rPr>
              <a:t>MATEJ HREBENDA-HAČAVSKÝ </a:t>
            </a:r>
          </a:p>
        </p:txBody>
      </p:sp>
      <p:sp>
        <p:nvSpPr>
          <p:cNvPr id="16389" name="Zástupný symbol obsahu 7"/>
          <p:cNvSpPr>
            <a:spLocks noGrp="1"/>
          </p:cNvSpPr>
          <p:nvPr>
            <p:ph sz="half" idx="1"/>
          </p:nvPr>
        </p:nvSpPr>
        <p:spPr>
          <a:xfrm>
            <a:off x="5511800" y="1404938"/>
            <a:ext cx="3762375" cy="4664075"/>
          </a:xfrm>
        </p:spPr>
        <p:txBody>
          <a:bodyPr/>
          <a:lstStyle/>
          <a:p>
            <a:pPr eaLnBrk="1" hangingPunct="1"/>
            <a:r>
              <a:rPr lang="sk-SK" altLang="sk-SK" sz="2400" smtClean="0"/>
              <a:t>* 10.03.1796 Píla </a:t>
            </a:r>
            <a:br>
              <a:rPr lang="sk-SK" altLang="sk-SK" sz="2400" smtClean="0"/>
            </a:br>
            <a:r>
              <a:rPr lang="sk-SK" altLang="sk-SK" sz="2400" smtClean="0"/>
              <a:t>† 16.03.1880 </a:t>
            </a:r>
          </a:p>
          <a:p>
            <a:pPr eaLnBrk="1" hangingPunct="1"/>
            <a:r>
              <a:rPr lang="sk-SK" altLang="sk-SK" sz="2400" smtClean="0"/>
              <a:t>ľudový básnik, zberateľ národných piesní, prvý slovenský kolportér kníh </a:t>
            </a:r>
          </a:p>
          <a:p>
            <a:pPr eaLnBrk="1" hangingPunct="1"/>
            <a:r>
              <a:rPr lang="sk-SK" altLang="sk-SK" sz="2400" smtClean="0"/>
              <a:t>popredný rozširovateľ slovenských a českých kníh</a:t>
            </a:r>
            <a:r>
              <a:rPr lang="sk-SK" altLang="sk-SK" smtClean="0">
                <a:solidFill>
                  <a:srgbClr val="572314"/>
                </a:solidFill>
              </a:rPr>
              <a:t> </a:t>
            </a:r>
          </a:p>
        </p:txBody>
      </p:sp>
      <p:pic>
        <p:nvPicPr>
          <p:cNvPr id="16387" name="Zástupný symbol obsah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0800" y="1417638"/>
            <a:ext cx="3736975" cy="4640262"/>
          </a:xfrm>
        </p:spPr>
      </p:pic>
      <p:sp>
        <p:nvSpPr>
          <p:cNvPr id="5" name="Šípka doprava 4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altLang="sk-SK" smtClean="0">
                <a:solidFill>
                  <a:srgbClr val="B2006A"/>
                </a:solidFill>
              </a:rPr>
              <a:t>NAJZNÁMEJŠÍ ROZPRÁVKARI</a:t>
            </a:r>
          </a:p>
        </p:txBody>
      </p:sp>
      <p:pic>
        <p:nvPicPr>
          <p:cNvPr id="17412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2" b="14357"/>
          <a:stretch>
            <a:fillRect/>
          </a:stretch>
        </p:blipFill>
        <p:spPr bwMode="auto">
          <a:xfrm>
            <a:off x="3327400" y="1417638"/>
            <a:ext cx="28194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BlokTextu 5"/>
          <p:cNvSpPr txBox="1">
            <a:spLocks noChangeArrowheads="1"/>
          </p:cNvSpPr>
          <p:nvPr/>
        </p:nvSpPr>
        <p:spPr bwMode="auto">
          <a:xfrm>
            <a:off x="2959100" y="5516563"/>
            <a:ext cx="32813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Pavol Dobšinský</a:t>
            </a:r>
          </a:p>
        </p:txBody>
      </p:sp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6356350" y="2306638"/>
            <a:ext cx="43116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Slovenské rozprávky I., II., III.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800">
              <a:solidFill>
                <a:srgbClr val="57231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Trojruža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800">
              <a:solidFill>
                <a:srgbClr val="57231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Slovenské povesti</a:t>
            </a:r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2581275" y="2336800"/>
            <a:ext cx="43116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Cisárove nové šaty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800">
              <a:solidFill>
                <a:srgbClr val="57231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Snehová kráľovná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800">
              <a:solidFill>
                <a:srgbClr val="572314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800">
                <a:solidFill>
                  <a:srgbClr val="572314"/>
                </a:solidFill>
              </a:rPr>
              <a:t>Malá morská panna</a:t>
            </a:r>
          </a:p>
        </p:txBody>
      </p:sp>
      <p:pic>
        <p:nvPicPr>
          <p:cNvPr id="8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15414"/>
          <a:stretch>
            <a:fillRect/>
          </a:stretch>
        </p:blipFill>
        <p:spPr bwMode="auto">
          <a:xfrm>
            <a:off x="6627813" y="1362075"/>
            <a:ext cx="290195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5"/>
          <p:cNvSpPr txBox="1">
            <a:spLocks noChangeArrowheads="1"/>
          </p:cNvSpPr>
          <p:nvPr/>
        </p:nvSpPr>
        <p:spPr bwMode="auto">
          <a:xfrm>
            <a:off x="5519738" y="5534025"/>
            <a:ext cx="49387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Christian Andersen</a:t>
            </a:r>
          </a:p>
        </p:txBody>
      </p:sp>
      <p:sp>
        <p:nvSpPr>
          <p:cNvPr id="9" name="Šípka doprava 8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413" grpId="0"/>
      <p:bldP spid="17413" grpId="1"/>
      <p:bldP spid="4" grpId="0"/>
      <p:bldP spid="4" grpId="1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k-SK" altLang="sk-SK" sz="4400" smtClean="0">
                <a:solidFill>
                  <a:srgbClr val="FF0000"/>
                </a:solidFill>
              </a:rPr>
              <a:t>OSEMSMEROVKA</a:t>
            </a:r>
          </a:p>
        </p:txBody>
      </p:sp>
      <p:graphicFrame>
        <p:nvGraphicFramePr>
          <p:cNvPr id="13315" name="Objek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87295"/>
              </p:ext>
            </p:extLst>
          </p:nvPr>
        </p:nvGraphicFramePr>
        <p:xfrm>
          <a:off x="3084513" y="1557338"/>
          <a:ext cx="6815137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Hárok" r:id="rId4" imgW="5496076" imgH="2819574" progId="Excel.Sheet.12">
                  <p:embed/>
                </p:oleObj>
              </mc:Choice>
              <mc:Fallback>
                <p:oleObj name="Hárok" r:id="rId4" imgW="5496076" imgH="2819574" progId="Excel.Sheet.12">
                  <p:embed/>
                  <p:pic>
                    <p:nvPicPr>
                      <p:cNvPr id="0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4513" y="1557338"/>
                        <a:ext cx="6815137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BlokTextu 5"/>
          <p:cNvSpPr txBox="1">
            <a:spLocks noChangeArrowheads="1"/>
          </p:cNvSpPr>
          <p:nvPr/>
        </p:nvSpPr>
        <p:spPr bwMode="auto">
          <a:xfrm>
            <a:off x="3060700" y="5053013"/>
            <a:ext cx="681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2400">
                <a:solidFill>
                  <a:schemeClr val="tx1"/>
                </a:solidFill>
              </a:rPr>
              <a:t>Rozprávky, ktoré sa šírili z pokolenia na pokolenie medzi ľuďmi a Pavol Dobšinský ich zozbieral do knihy sa volajú  ...... .</a:t>
            </a:r>
          </a:p>
        </p:txBody>
      </p:sp>
      <p:sp>
        <p:nvSpPr>
          <p:cNvPr id="6" name="Šípka doprava 5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k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44875" y="3352800"/>
          <a:ext cx="4572000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Presentation" r:id="rId6" imgW="1531778" imgH="861051" progId="PowerPoint.Show.12">
                  <p:embed/>
                </p:oleObj>
              </mc:Choice>
              <mc:Fallback>
                <p:oleObj name="Presentation" r:id="rId6" imgW="1531778" imgH="861051" progId="PowerPoint.Show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75" y="3352800"/>
                        <a:ext cx="4572000" cy="257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/>
          <p:cNvSpPr txBox="1">
            <a:spLocks/>
          </p:cNvSpPr>
          <p:nvPr/>
        </p:nvSpPr>
        <p:spPr>
          <a:xfrm>
            <a:off x="701675" y="284163"/>
            <a:ext cx="891698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9pPr>
            <a:extLst/>
          </a:lstStyle>
          <a:p>
            <a:pPr algn="ctr">
              <a:defRPr/>
            </a:pPr>
            <a:r>
              <a:rPr lang="sk-SK" sz="3600" dirty="0">
                <a:solidFill>
                  <a:srgbClr val="240087"/>
                </a:solidFill>
              </a:rPr>
              <a:t>Ako sa volá človek, ktorý píše knihy?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432175" y="981075"/>
            <a:ext cx="17272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a) </a:t>
            </a:r>
            <a:r>
              <a:rPr lang="sk-SK" sz="2800" dirty="0">
                <a:latin typeface="+mn-lt"/>
              </a:rPr>
              <a:t>pisateľ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3444875" y="1612900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b) </a:t>
            </a:r>
            <a:r>
              <a:rPr lang="sk-SK" sz="2800" dirty="0">
                <a:latin typeface="+mn-lt"/>
              </a:rPr>
              <a:t>spisovateľ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3429000" y="2325688"/>
            <a:ext cx="18716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c) </a:t>
            </a:r>
            <a:r>
              <a:rPr lang="sk-SK" sz="2800" dirty="0" err="1">
                <a:latin typeface="+mn-lt"/>
              </a:rPr>
              <a:t>spisateľ</a:t>
            </a:r>
            <a:endParaRPr lang="sk-SK" sz="2800" dirty="0">
              <a:latin typeface="+mn-lt"/>
            </a:endParaRPr>
          </a:p>
        </p:txBody>
      </p:sp>
      <p:sp>
        <p:nvSpPr>
          <p:cNvPr id="16" name="Blesk 15"/>
          <p:cNvSpPr/>
          <p:nvPr/>
        </p:nvSpPr>
        <p:spPr>
          <a:xfrm>
            <a:off x="6683375" y="981075"/>
            <a:ext cx="1008063" cy="647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Blesk 16"/>
          <p:cNvSpPr/>
          <p:nvPr/>
        </p:nvSpPr>
        <p:spPr>
          <a:xfrm>
            <a:off x="6940550" y="2417763"/>
            <a:ext cx="1008063" cy="647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Usmiata tvár 17"/>
          <p:cNvSpPr/>
          <p:nvPr/>
        </p:nvSpPr>
        <p:spPr>
          <a:xfrm>
            <a:off x="6543675" y="1522413"/>
            <a:ext cx="1008063" cy="83978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2" name="Šípka doprava 11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k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432175" y="3511550"/>
          <a:ext cx="4570413" cy="257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Presentation" r:id="rId6" imgW="1053098" imgH="592784" progId="PowerPoint.Show.12">
                  <p:embed/>
                </p:oleObj>
              </mc:Choice>
              <mc:Fallback>
                <p:oleObj name="Presentation" r:id="rId6" imgW="1053098" imgH="592784" progId="PowerPoint.Show.12">
                  <p:embed/>
                  <p:pic>
                    <p:nvPicPr>
                      <p:cNvPr id="0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3511550"/>
                        <a:ext cx="4570413" cy="257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lokTextu 12"/>
          <p:cNvSpPr txBox="1"/>
          <p:nvPr/>
        </p:nvSpPr>
        <p:spPr>
          <a:xfrm>
            <a:off x="3432175" y="981075"/>
            <a:ext cx="201612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a) </a:t>
            </a:r>
            <a:r>
              <a:rPr lang="sk-SK" sz="2800" dirty="0" err="1">
                <a:latin typeface="+mn-lt"/>
              </a:rPr>
              <a:t>lustrátor</a:t>
            </a:r>
            <a:endParaRPr lang="sk-SK" sz="2800" dirty="0">
              <a:latin typeface="+mn-lt"/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3432175" y="1692275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b) </a:t>
            </a:r>
            <a:r>
              <a:rPr lang="sk-SK" sz="2800" dirty="0" err="1">
                <a:latin typeface="+mn-lt"/>
              </a:rPr>
              <a:t>kresliator</a:t>
            </a:r>
            <a:endParaRPr lang="sk-SK" sz="2800" dirty="0">
              <a:latin typeface="+mn-lt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3432175" y="2403475"/>
            <a:ext cx="22320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800" dirty="0">
                <a:solidFill>
                  <a:srgbClr val="2400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c) </a:t>
            </a:r>
            <a:r>
              <a:rPr lang="sk-SK" sz="2800" dirty="0">
                <a:latin typeface="+mn-lt"/>
              </a:rPr>
              <a:t>ilustrátor</a:t>
            </a:r>
          </a:p>
        </p:txBody>
      </p:sp>
      <p:sp>
        <p:nvSpPr>
          <p:cNvPr id="16" name="Blesk 15"/>
          <p:cNvSpPr/>
          <p:nvPr/>
        </p:nvSpPr>
        <p:spPr>
          <a:xfrm>
            <a:off x="6683375" y="981075"/>
            <a:ext cx="1008063" cy="6477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7" name="Blesk 16"/>
          <p:cNvSpPr/>
          <p:nvPr/>
        </p:nvSpPr>
        <p:spPr>
          <a:xfrm>
            <a:off x="6683375" y="1654175"/>
            <a:ext cx="1008063" cy="64928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8" name="Usmiata tvár 17"/>
          <p:cNvSpPr/>
          <p:nvPr/>
        </p:nvSpPr>
        <p:spPr>
          <a:xfrm>
            <a:off x="6721475" y="2300288"/>
            <a:ext cx="1008063" cy="839787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135063" y="279400"/>
            <a:ext cx="8778875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300" kern="120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572314"/>
                </a:solidFill>
                <a:latin typeface="Calibri" pitchFamily="34" charset="0"/>
              </a:defRPr>
            </a:lvl9pPr>
            <a:extLst/>
          </a:lstStyle>
          <a:p>
            <a:pPr algn="ctr">
              <a:defRPr/>
            </a:pPr>
            <a:r>
              <a:rPr lang="sk-SK" sz="3600" dirty="0">
                <a:solidFill>
                  <a:srgbClr val="240087"/>
                </a:solidFill>
              </a:rPr>
              <a:t>Ako sa volá človek, ktorý kreslí do kníh?</a:t>
            </a:r>
          </a:p>
        </p:txBody>
      </p:sp>
      <p:sp>
        <p:nvSpPr>
          <p:cNvPr id="12" name="Šípka doprava 11">
            <a:hlinkClick r:id="" action="ppaction://hlinkshowjump?jump=nex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7214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BlokTextu 48"/>
          <p:cNvSpPr txBox="1"/>
          <p:nvPr/>
        </p:nvSpPr>
        <p:spPr>
          <a:xfrm>
            <a:off x="10117250" y="4972494"/>
            <a:ext cx="8715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52" name="BlokTextu 51"/>
          <p:cNvSpPr txBox="1"/>
          <p:nvPr/>
        </p:nvSpPr>
        <p:spPr>
          <a:xfrm>
            <a:off x="9877131" y="174446"/>
            <a:ext cx="14721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3600" b="1" dirty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latin typeface="+mn-lt"/>
              </a:rPr>
              <a:t>body</a:t>
            </a:r>
          </a:p>
        </p:txBody>
      </p:sp>
      <p:pic>
        <p:nvPicPr>
          <p:cNvPr id="16389" name="Obrázo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749800"/>
            <a:ext cx="1935163" cy="1935163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90" name="BlokTextu 26"/>
          <p:cNvSpPr txBox="1">
            <a:spLocks noChangeArrowheads="1"/>
          </p:cNvSpPr>
          <p:nvPr/>
        </p:nvSpPr>
        <p:spPr bwMode="auto">
          <a:xfrm>
            <a:off x="2017713" y="4670425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bg1"/>
                </a:solidFill>
                <a:hlinkClick r:id="rId4" action="ppaction://hlinksldjump"/>
              </a:rPr>
              <a:t>1</a:t>
            </a:r>
            <a:endParaRPr lang="sk-SK" altLang="sk-SK" sz="4000" dirty="0">
              <a:solidFill>
                <a:schemeClr val="bg1"/>
              </a:solidFill>
            </a:endParaRPr>
          </a:p>
        </p:txBody>
      </p:sp>
      <p:pic>
        <p:nvPicPr>
          <p:cNvPr id="16391" name="Obrázok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4"/>
          <a:stretch>
            <a:fillRect/>
          </a:stretch>
        </p:blipFill>
        <p:spPr bwMode="auto">
          <a:xfrm>
            <a:off x="2944813" y="4652963"/>
            <a:ext cx="1852612" cy="2041525"/>
          </a:xfrm>
          <a:prstGeom prst="rect">
            <a:avLst/>
          </a:prstGeom>
          <a:solidFill>
            <a:srgbClr val="003399"/>
          </a:solidFill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16392" name="Obrázok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4664075"/>
            <a:ext cx="1987550" cy="2024063"/>
          </a:xfrm>
          <a:prstGeom prst="rect">
            <a:avLst/>
          </a:prstGeom>
          <a:solidFill>
            <a:srgbClr val="003399"/>
          </a:solidFill>
          <a:ln w="9525">
            <a:solidFill>
              <a:srgbClr val="404040"/>
            </a:solidFill>
            <a:miter lim="800000"/>
            <a:headEnd/>
            <a:tailEnd/>
          </a:ln>
        </p:spPr>
      </p:pic>
      <p:pic>
        <p:nvPicPr>
          <p:cNvPr id="16393" name="Obrázok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9" r="17120"/>
          <a:stretch>
            <a:fillRect/>
          </a:stretch>
        </p:blipFill>
        <p:spPr bwMode="auto">
          <a:xfrm>
            <a:off x="7458075" y="4627563"/>
            <a:ext cx="1836738" cy="2049462"/>
          </a:xfrm>
          <a:prstGeom prst="rect">
            <a:avLst/>
          </a:prstGeom>
          <a:solidFill>
            <a:srgbClr val="003399"/>
          </a:solidFill>
          <a:ln w="9525">
            <a:solidFill>
              <a:srgbClr val="404040"/>
            </a:solidFill>
            <a:miter lim="800000"/>
            <a:headEnd/>
            <a:tailEnd/>
          </a:ln>
        </p:spPr>
      </p:pic>
      <p:sp>
        <p:nvSpPr>
          <p:cNvPr id="16394" name="BlokTextu 57"/>
          <p:cNvSpPr txBox="1">
            <a:spLocks noChangeArrowheads="1"/>
          </p:cNvSpPr>
          <p:nvPr/>
        </p:nvSpPr>
        <p:spPr bwMode="auto">
          <a:xfrm>
            <a:off x="2924969" y="5717381"/>
            <a:ext cx="57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bg1"/>
                </a:solidFill>
                <a:hlinkClick r:id="rId8" action="ppaction://hlinksldjump"/>
              </a:rPr>
              <a:t>2</a:t>
            </a:r>
            <a:endParaRPr lang="sk-SK" altLang="sk-SK" sz="4000" dirty="0">
              <a:solidFill>
                <a:schemeClr val="bg1"/>
              </a:solidFill>
            </a:endParaRPr>
          </a:p>
        </p:txBody>
      </p:sp>
      <p:sp>
        <p:nvSpPr>
          <p:cNvPr id="16395" name="BlokTextu 58"/>
          <p:cNvSpPr txBox="1">
            <a:spLocks noChangeArrowheads="1"/>
          </p:cNvSpPr>
          <p:nvPr/>
        </p:nvSpPr>
        <p:spPr bwMode="auto">
          <a:xfrm>
            <a:off x="6599722" y="4670424"/>
            <a:ext cx="574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bg1"/>
                </a:solidFill>
                <a:hlinkClick r:id="rId9" action="ppaction://hlinksldjump"/>
              </a:rPr>
              <a:t>3</a:t>
            </a:r>
            <a:endParaRPr lang="sk-SK" altLang="sk-SK" sz="4000" dirty="0">
              <a:solidFill>
                <a:schemeClr val="bg1"/>
              </a:solidFill>
            </a:endParaRPr>
          </a:p>
        </p:txBody>
      </p:sp>
      <p:sp>
        <p:nvSpPr>
          <p:cNvPr id="16396" name="BlokTextu 59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7458075" y="4578350"/>
            <a:ext cx="5730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bg1"/>
                </a:solidFill>
                <a:hlinkClick r:id="rId10" action="ppaction://hlinksldjump"/>
              </a:rPr>
              <a:t>4</a:t>
            </a:r>
            <a:endParaRPr lang="sk-SK" altLang="sk-SK" sz="4000" dirty="0">
              <a:solidFill>
                <a:schemeClr val="bg1"/>
              </a:solidFill>
            </a:endParaRPr>
          </a:p>
        </p:txBody>
      </p:sp>
      <p:pic>
        <p:nvPicPr>
          <p:cNvPr id="16397" name="Obrázok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108656"/>
            <a:ext cx="1673225" cy="1992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Obrázok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31" y="2420937"/>
            <a:ext cx="1792287" cy="178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Obrázok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" r="32648"/>
          <a:stretch>
            <a:fillRect/>
          </a:stretch>
        </p:blipFill>
        <p:spPr bwMode="auto">
          <a:xfrm>
            <a:off x="7277100" y="2586038"/>
            <a:ext cx="1763713" cy="1638300"/>
          </a:xfrm>
          <a:prstGeom prst="rect">
            <a:avLst/>
          </a:prstGeom>
          <a:noFill/>
          <a:ln w="9525">
            <a:solidFill>
              <a:srgbClr val="7844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Obrázok 6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r="9482"/>
          <a:stretch>
            <a:fillRect/>
          </a:stretch>
        </p:blipFill>
        <p:spPr bwMode="auto">
          <a:xfrm>
            <a:off x="5155100" y="2381249"/>
            <a:ext cx="1776413" cy="1925638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1" name="BlokTextu 64"/>
          <p:cNvSpPr txBox="1">
            <a:spLocks noChangeArrowheads="1"/>
          </p:cNvSpPr>
          <p:nvPr/>
        </p:nvSpPr>
        <p:spPr bwMode="auto">
          <a:xfrm>
            <a:off x="509588" y="3263900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 smtClean="0">
                <a:solidFill>
                  <a:schemeClr val="bg1"/>
                </a:solidFill>
                <a:hlinkClick r:id="rId15" action="ppaction://hlinksldjump"/>
              </a:rPr>
              <a:t>5</a:t>
            </a:r>
            <a:endParaRPr lang="sk-SK" altLang="sk-SK" sz="4000" dirty="0">
              <a:solidFill>
                <a:schemeClr val="bg1"/>
              </a:solidFill>
            </a:endParaRPr>
          </a:p>
        </p:txBody>
      </p:sp>
      <p:sp>
        <p:nvSpPr>
          <p:cNvPr id="16402" name="BlokTextu 65"/>
          <p:cNvSpPr txBox="1">
            <a:spLocks noChangeArrowheads="1"/>
          </p:cNvSpPr>
          <p:nvPr/>
        </p:nvSpPr>
        <p:spPr bwMode="auto">
          <a:xfrm>
            <a:off x="3992563" y="2344738"/>
            <a:ext cx="5730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 smtClean="0">
                <a:solidFill>
                  <a:srgbClr val="FF0000"/>
                </a:solidFill>
                <a:hlinkClick r:id="rId16" action="ppaction://hlinksldjump"/>
              </a:rPr>
              <a:t>6</a:t>
            </a:r>
            <a:endParaRPr lang="sk-SK" altLang="sk-SK" sz="4000" dirty="0">
              <a:solidFill>
                <a:srgbClr val="FF0000"/>
              </a:solidFill>
            </a:endParaRPr>
          </a:p>
        </p:txBody>
      </p:sp>
      <p:sp>
        <p:nvSpPr>
          <p:cNvPr id="16403" name="BlokTextu 66"/>
          <p:cNvSpPr txBox="1">
            <a:spLocks noChangeArrowheads="1"/>
          </p:cNvSpPr>
          <p:nvPr/>
        </p:nvSpPr>
        <p:spPr bwMode="auto">
          <a:xfrm>
            <a:off x="7373144" y="3540919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rgbClr val="FF0000"/>
                </a:solidFill>
                <a:hlinkClick r:id="rId17" action="ppaction://hlinksldjump"/>
              </a:rPr>
              <a:t>8</a:t>
            </a:r>
            <a:endParaRPr lang="sk-SK" altLang="sk-SK" sz="4000" dirty="0">
              <a:solidFill>
                <a:srgbClr val="FF0000"/>
              </a:solidFill>
            </a:endParaRPr>
          </a:p>
        </p:txBody>
      </p:sp>
      <p:sp>
        <p:nvSpPr>
          <p:cNvPr id="16404" name="BlokTextu 67"/>
          <p:cNvSpPr txBox="1">
            <a:spLocks noChangeArrowheads="1"/>
          </p:cNvSpPr>
          <p:nvPr/>
        </p:nvSpPr>
        <p:spPr bwMode="auto">
          <a:xfrm>
            <a:off x="6388295" y="2885112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rgbClr val="FF0000"/>
                </a:solidFill>
                <a:hlinkClick r:id="rId18" action="ppaction://hlinksldjump"/>
              </a:rPr>
              <a:t>7</a:t>
            </a:r>
            <a:endParaRPr lang="sk-SK" altLang="sk-SK" sz="4000" dirty="0">
              <a:solidFill>
                <a:srgbClr val="FF0000"/>
              </a:solidFill>
            </a:endParaRPr>
          </a:p>
        </p:txBody>
      </p:sp>
      <p:sp>
        <p:nvSpPr>
          <p:cNvPr id="72" name="BlokTextu 71"/>
          <p:cNvSpPr txBox="1"/>
          <p:nvPr/>
        </p:nvSpPr>
        <p:spPr>
          <a:xfrm>
            <a:off x="10125870" y="1220162"/>
            <a:ext cx="8715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73" name="BlokTextu 72"/>
          <p:cNvSpPr txBox="1"/>
          <p:nvPr/>
        </p:nvSpPr>
        <p:spPr>
          <a:xfrm>
            <a:off x="10177428" y="3085306"/>
            <a:ext cx="871538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60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pic>
        <p:nvPicPr>
          <p:cNvPr id="16407" name="Obrázok 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9238"/>
            <a:ext cx="2268537" cy="1546225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8" name="Obrázok 7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/>
          <a:stretch>
            <a:fillRect/>
          </a:stretch>
        </p:blipFill>
        <p:spPr bwMode="auto">
          <a:xfrm>
            <a:off x="2752725" y="234950"/>
            <a:ext cx="2268538" cy="1846263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9" name="BlokTextu 74"/>
          <p:cNvSpPr txBox="1">
            <a:spLocks noChangeArrowheads="1"/>
          </p:cNvSpPr>
          <p:nvPr/>
        </p:nvSpPr>
        <p:spPr bwMode="auto">
          <a:xfrm>
            <a:off x="1858963" y="450850"/>
            <a:ext cx="573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rgbClr val="FF0000"/>
                </a:solidFill>
                <a:hlinkClick r:id="rId20" action="ppaction://hlinksldjump"/>
              </a:rPr>
              <a:t>9</a:t>
            </a:r>
            <a:endParaRPr lang="sk-SK" altLang="sk-SK" sz="4000" dirty="0">
              <a:solidFill>
                <a:srgbClr val="FF0000"/>
              </a:solidFill>
            </a:endParaRPr>
          </a:p>
        </p:txBody>
      </p:sp>
      <p:sp>
        <p:nvSpPr>
          <p:cNvPr id="16410" name="BlokTextu 75"/>
          <p:cNvSpPr txBox="1">
            <a:spLocks noChangeArrowheads="1"/>
          </p:cNvSpPr>
          <p:nvPr/>
        </p:nvSpPr>
        <p:spPr bwMode="auto">
          <a:xfrm>
            <a:off x="2857500" y="1168400"/>
            <a:ext cx="8366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tx1"/>
                </a:solidFill>
                <a:hlinkClick r:id="rId21" action="ppaction://hlinksldjump"/>
              </a:rPr>
              <a:t>10</a:t>
            </a:r>
            <a:endParaRPr lang="sk-SK" altLang="sk-SK" sz="4000" dirty="0">
              <a:solidFill>
                <a:schemeClr val="tx1"/>
              </a:solidFill>
            </a:endParaRPr>
          </a:p>
        </p:txBody>
      </p:sp>
      <p:sp>
        <p:nvSpPr>
          <p:cNvPr id="77" name="Šípka nadol 76"/>
          <p:cNvSpPr/>
          <p:nvPr/>
        </p:nvSpPr>
        <p:spPr>
          <a:xfrm>
            <a:off x="9755188" y="109538"/>
            <a:ext cx="204787" cy="6472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sp>
        <p:nvSpPr>
          <p:cNvPr id="37" name="Šípka nadol 36"/>
          <p:cNvSpPr/>
          <p:nvPr/>
        </p:nvSpPr>
        <p:spPr>
          <a:xfrm>
            <a:off x="11146064" y="109538"/>
            <a:ext cx="203200" cy="6472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k-SK"/>
          </a:p>
        </p:txBody>
      </p:sp>
      <p:pic>
        <p:nvPicPr>
          <p:cNvPr id="16414" name="Obrázok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6"/>
          <a:stretch>
            <a:fillRect/>
          </a:stretch>
        </p:blipFill>
        <p:spPr bwMode="auto">
          <a:xfrm>
            <a:off x="5389563" y="144463"/>
            <a:ext cx="1628775" cy="2027237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5" name="BlokTextu 39"/>
          <p:cNvSpPr txBox="1">
            <a:spLocks noChangeArrowheads="1"/>
          </p:cNvSpPr>
          <p:nvPr/>
        </p:nvSpPr>
        <p:spPr bwMode="auto">
          <a:xfrm>
            <a:off x="5908675" y="1374775"/>
            <a:ext cx="836613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tx1"/>
                </a:solidFill>
                <a:hlinkClick r:id="rId23" action="ppaction://hlinksldjump"/>
              </a:rPr>
              <a:t>11</a:t>
            </a:r>
            <a:endParaRPr lang="sk-SK" altLang="sk-SK" sz="4000" dirty="0">
              <a:solidFill>
                <a:schemeClr val="tx1"/>
              </a:solidFill>
            </a:endParaRPr>
          </a:p>
        </p:txBody>
      </p:sp>
      <p:pic>
        <p:nvPicPr>
          <p:cNvPr id="16416" name="Obrázok 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r="23372"/>
          <a:stretch>
            <a:fillRect/>
          </a:stretch>
        </p:blipFill>
        <p:spPr bwMode="auto">
          <a:xfrm>
            <a:off x="7272338" y="92075"/>
            <a:ext cx="1916112" cy="2368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17" name="BlokTextu 40"/>
          <p:cNvSpPr txBox="1">
            <a:spLocks noChangeArrowheads="1"/>
          </p:cNvSpPr>
          <p:nvPr/>
        </p:nvSpPr>
        <p:spPr bwMode="auto">
          <a:xfrm>
            <a:off x="8478838" y="-61913"/>
            <a:ext cx="835025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sk-SK" altLang="sk-SK" sz="4000" dirty="0">
                <a:solidFill>
                  <a:schemeClr val="tx1"/>
                </a:solidFill>
                <a:hlinkClick r:id="rId25" action="ppaction://hlinksldjump"/>
              </a:rPr>
              <a:t>12</a:t>
            </a:r>
            <a:endParaRPr lang="sk-SK" altLang="sk-SK" sz="4000" dirty="0">
              <a:solidFill>
                <a:schemeClr val="tx1"/>
              </a:solidFill>
            </a:endParaRPr>
          </a:p>
        </p:txBody>
      </p:sp>
      <p:sp>
        <p:nvSpPr>
          <p:cNvPr id="32" name="Šípka doprava 31">
            <a:hlinkClick r:id="" action="ppaction://hlinkshowjump?jump=lastslide" highlightClick="1"/>
          </p:cNvPr>
          <p:cNvSpPr/>
          <p:nvPr/>
        </p:nvSpPr>
        <p:spPr>
          <a:xfrm>
            <a:off x="11264900" y="6361113"/>
            <a:ext cx="814388" cy="387350"/>
          </a:xfrm>
          <a:prstGeom prst="rightArrow">
            <a:avLst/>
          </a:prstGeom>
          <a:solidFill>
            <a:schemeClr val="accent1">
              <a:lumMod val="25000"/>
              <a:lumOff val="75000"/>
            </a:schemeClr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k-SK" dirty="0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Vlastné 19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7CB5E0"/>
      </a:accent6>
      <a:hlink>
        <a:srgbClr val="FF0000"/>
      </a:hlink>
      <a:folHlink>
        <a:srgbClr val="0042C7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1609</TotalTime>
  <Words>660</Words>
  <Application>Microsoft Office PowerPoint</Application>
  <PresentationFormat>Širokouhlá</PresentationFormat>
  <Paragraphs>235</Paragraphs>
  <Slides>25</Slides>
  <Notes>2</Notes>
  <HiddenSlides>0</HiddenSlides>
  <MMClips>3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snímok</vt:lpstr>
      </vt:variant>
      <vt:variant>
        <vt:i4>25</vt:i4>
      </vt:variant>
    </vt:vector>
  </HeadingPairs>
  <TitlesOfParts>
    <vt:vector size="33" baseType="lpstr">
      <vt:lpstr>Arial Unicode MS</vt:lpstr>
      <vt:lpstr>Arial</vt:lpstr>
      <vt:lpstr>Calibri</vt:lpstr>
      <vt:lpstr>Trebuchet MS</vt:lpstr>
      <vt:lpstr>Wingdings 3</vt:lpstr>
      <vt:lpstr>Fazeta</vt:lpstr>
      <vt:lpstr>Hárok</vt:lpstr>
      <vt:lpstr>Presentation</vt:lpstr>
      <vt:lpstr>Poznáš svet rozprávok?</vt:lpstr>
      <vt:lpstr>Dávno - pradávno, za siedmimi horami  a siedmimi dolami, žil raz jeden chlapec.  Bol chudobný, nemohol chodiť do školy,  a tak sa vzdelával sám. Zo všetkého najradšej čítal knihy. Keďže mal problémy so zrakom, už v pätnástich rokoch čítať nemohol.  V dospelosti pochodil kus sveta a vždy našiel dobrých ľudí, ktorí mu z knižky kúsok prečítali.  Do slovenskej histórie sa zapísal najmä ako popredný rozširovateľ slovenských a českých kníh. Na cestách zachraňoval staré knihy pred skazou a zasielal ich do škôl. </vt:lpstr>
      <vt:lpstr>VOLAL SA MATEJ</vt:lpstr>
      <vt:lpstr>MATEJ HREBENDA-HAČAVSKÝ </vt:lpstr>
      <vt:lpstr>NAJZNÁMEJŠÍ ROZPRÁVKARI</vt:lpstr>
      <vt:lpstr>OSEMSMEROVKA</vt:lpstr>
      <vt:lpstr>Prezentácia programu PowerPoint</vt:lpstr>
      <vt:lpstr>Prezentácia programu PowerPoint</vt:lpstr>
      <vt:lpstr>Prezentácia programu PowerPoint</vt:lpstr>
      <vt:lpstr>Z akej rozprávky je tento úryvok?</vt:lpstr>
      <vt:lpstr>Z ktorej knihy boli spracované príbehy do kreslených večerníčkových seriálov?</vt:lpstr>
      <vt:lpstr>Z akej rozprávky je tento úryvok?</vt:lpstr>
      <vt:lpstr>Ako sa volá rozprávkový seriál, v ktorom sa dozvieme ako funguje ľudské telo?</vt:lpstr>
      <vt:lpstr>Prezentácia programu PowerPoint</vt:lpstr>
      <vt:lpstr>Uhádni správnu odpoveď.</vt:lpstr>
      <vt:lpstr>Vymenuj 3 spisovateľov (chlapov).</vt:lpstr>
      <vt:lpstr>Vymenuj 3 údaje, ktoré nájdeš na knihe.</vt:lpstr>
      <vt:lpstr>Ktoré zvieratká vystupovali v rozprávke Ako išlo vajce na vandrovku?</vt:lpstr>
      <vt:lpstr>Vymenuj 6 rozprávok, v ktorých vystupuje vlk.</vt:lpstr>
      <vt:lpstr>Trpaslíci dostali otázku: “Akú rozprávku máš najradšej?“</vt:lpstr>
      <vt:lpstr>Spoj správne dané výrazy.</vt:lpstr>
      <vt:lpstr>Aká je slabosť medveďa Yogiho?</vt:lpstr>
      <vt:lpstr>Ako sa volá posledný trpaslík?</vt:lpstr>
      <vt:lpstr>Použité zdroje:</vt:lpstr>
      <vt:lpstr>Ďakujem za pozornosť!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Chodec a cyklista v cestnej premávke</dc:title>
  <dc:creator>Mária Pánisová</dc:creator>
  <cp:lastModifiedBy>Mária</cp:lastModifiedBy>
  <cp:revision>182</cp:revision>
  <dcterms:created xsi:type="dcterms:W3CDTF">2016-05-24T17:35:31Z</dcterms:created>
  <dcterms:modified xsi:type="dcterms:W3CDTF">2020-03-22T12:10:21Z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