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470B-FF31-46BE-B314-E6B2F6EFB3D7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44DD-91C1-4D29-BEC0-48E5085A8D9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64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44DD-91C1-4D29-BEC0-48E5085A8D9D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812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44DD-91C1-4D29-BEC0-48E5085A8D9D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6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44DD-91C1-4D29-BEC0-48E5085A8D9D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21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44DD-91C1-4D29-BEC0-48E5085A8D9D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60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18.5.2020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52400" y="4267200"/>
            <a:ext cx="6098705" cy="1911096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LIEČIVÉ  RASTLINY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 txBox="1">
            <a:spLocks/>
          </p:cNvSpPr>
          <p:nvPr/>
        </p:nvSpPr>
        <p:spPr>
          <a:xfrm>
            <a:off x="450668" y="5530425"/>
            <a:ext cx="3968932" cy="1034967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</a:rPr>
              <a:t>Ľudmila </a:t>
            </a:r>
            <a:r>
              <a:rPr kumimoji="0" lang="sk-S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</a:rPr>
              <a:t>Čirková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4" name="Picture 2" descr="Bylinková záhradka - aké bylinky vybrať? - Inspi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1"/>
            <a:ext cx="6019798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Poklady z prírody: Tieto byliny vás na jeseň zahrejú i vyliečia + ..."/>
          <p:cNvPicPr>
            <a:picLocks noChangeAspect="1" noChangeArrowheads="1"/>
          </p:cNvPicPr>
          <p:nvPr/>
        </p:nvPicPr>
        <p:blipFill>
          <a:blip r:embed="rId3" cstate="print"/>
          <a:srcRect l="18108" r="12332"/>
          <a:stretch>
            <a:fillRect/>
          </a:stretch>
        </p:blipFill>
        <p:spPr bwMode="auto">
          <a:xfrm>
            <a:off x="6400800" y="0"/>
            <a:ext cx="2743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Mäta pieporná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04800" y="20574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317080" y="2841486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04800" y="3733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828800" y="2133600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od júla do septembra.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828800" y="2819400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vňať ešte </a:t>
            </a:r>
          </a:p>
          <a:p>
            <a:r>
              <a:rPr lang="sk-SK" sz="2000" dirty="0" smtClean="0">
                <a:latin typeface="Century Gothic" pitchFamily="34" charset="0"/>
              </a:rPr>
              <a:t>pred kvitnutím.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905000" y="3733800"/>
            <a:ext cx="42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Zabraňuje zvracaniu, pomáha </a:t>
            </a:r>
          </a:p>
          <a:p>
            <a:r>
              <a:rPr lang="sk-SK" sz="2000" dirty="0" smtClean="0">
                <a:latin typeface="Century Gothic" pitchFamily="34" charset="0"/>
              </a:rPr>
              <a:t>pri ochoreniach žalúdka a čriev.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304800" y="12192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828800" y="1219200"/>
            <a:ext cx="4097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Mäta pieporná voľne nerastie, </a:t>
            </a:r>
          </a:p>
          <a:p>
            <a:r>
              <a:rPr lang="sk-SK" sz="2000" dirty="0" smtClean="0">
                <a:latin typeface="Century Gothic" pitchFamily="34" charset="0"/>
              </a:rPr>
              <a:t>Dá sa však vypestovať.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1026" name="Picture 2" descr="Mäta pieporná, Mentha piperita | E-shop | LUMIGREEN.sk - Váš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95802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Mäta pieporná: kedy vám pomôže?"/>
          <p:cNvPicPr>
            <a:picLocks noChangeAspect="1" noChangeArrowheads="1"/>
          </p:cNvPicPr>
          <p:nvPr/>
        </p:nvPicPr>
        <p:blipFill>
          <a:blip r:embed="rId3" cstate="print"/>
          <a:srcRect l="50794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Mäta pieporn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1828800" cy="241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py na vylepšenie vašej záhrady. Aj sused bude závidieť"/>
          <p:cNvPicPr>
            <a:picLocks noChangeAspect="1" noChangeArrowheads="1"/>
          </p:cNvPicPr>
          <p:nvPr/>
        </p:nvPicPr>
        <p:blipFill>
          <a:blip r:embed="rId2" cstate="print"/>
          <a:srcRect r="48000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5052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Bylinkové veršíky</a:t>
            </a:r>
            <a:endParaRPr lang="sk-SK" sz="5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060760" y="1157448"/>
            <a:ext cx="3657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dirty="0"/>
              <a:t>Keď chceš vlasy zdravé mať, </a:t>
            </a:r>
          </a:p>
          <a:p>
            <a:pPr>
              <a:lnSpc>
                <a:spcPct val="90000"/>
              </a:lnSpc>
              <a:defRPr/>
            </a:pPr>
            <a:r>
              <a:rPr lang="sk-SK" sz="2400" b="1" dirty="0" smtClean="0">
                <a:solidFill>
                  <a:srgbClr val="00B050"/>
                </a:solidFill>
              </a:rPr>
              <a:t>žihľavu</a:t>
            </a:r>
            <a:r>
              <a:rPr lang="sk-SK" sz="2400" b="1" dirty="0" smtClean="0"/>
              <a:t> </a:t>
            </a:r>
            <a:r>
              <a:rPr lang="sk-SK" sz="2400" dirty="0"/>
              <a:t>skús vyhľadať.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099429" y="2284676"/>
            <a:ext cx="3326680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b="1" dirty="0">
                <a:solidFill>
                  <a:srgbClr val="00B050"/>
                </a:solidFill>
              </a:rPr>
              <a:t>Pľúcnik</a:t>
            </a:r>
            <a:r>
              <a:rPr lang="sk-SK" sz="2400" b="1" dirty="0"/>
              <a:t> </a:t>
            </a:r>
            <a:r>
              <a:rPr lang="sk-SK" sz="2400" dirty="0"/>
              <a:t>kvietok modravý 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 smtClean="0"/>
              <a:t>dýchanie </a:t>
            </a:r>
            <a:r>
              <a:rPr lang="sk-SK" sz="2400" dirty="0"/>
              <a:t>ti napraví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192517" y="2801740"/>
            <a:ext cx="3009606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b="1" dirty="0" smtClean="0">
                <a:solidFill>
                  <a:srgbClr val="00B050"/>
                </a:solidFill>
              </a:rPr>
              <a:t>Fialka</a:t>
            </a:r>
            <a:r>
              <a:rPr lang="sk-SK" sz="2400" dirty="0"/>
              <a:t>, tá má </a:t>
            </a:r>
            <a:r>
              <a:rPr lang="sk-SK" sz="2400" dirty="0" smtClean="0"/>
              <a:t>tú </a:t>
            </a:r>
            <a:r>
              <a:rPr lang="sk-SK" sz="2400" dirty="0"/>
              <a:t>moc – 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 smtClean="0"/>
              <a:t>čistí </a:t>
            </a:r>
            <a:r>
              <a:rPr lang="sk-SK" sz="2400" dirty="0"/>
              <a:t>hrdlo ba i nos. 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019692" y="3457304"/>
            <a:ext cx="312181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sz="2400" b="1" dirty="0" err="1">
                <a:solidFill>
                  <a:srgbClr val="00B050"/>
                </a:solidFill>
              </a:rPr>
              <a:t>Kostihoj</a:t>
            </a:r>
            <a:r>
              <a:rPr lang="sk-SK" sz="2400" dirty="0">
                <a:solidFill>
                  <a:srgbClr val="00B050"/>
                </a:solidFill>
              </a:rPr>
              <a:t> </a:t>
            </a:r>
            <a:r>
              <a:rPr lang="sk-SK" sz="2400" dirty="0"/>
              <a:t>tak ten je iný,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/>
              <a:t> </a:t>
            </a:r>
            <a:r>
              <a:rPr lang="sk-SK" sz="2400" dirty="0" smtClean="0"/>
              <a:t>prilož </a:t>
            </a:r>
            <a:r>
              <a:rPr lang="sk-SK" sz="2400" dirty="0"/>
              <a:t>ho na </a:t>
            </a:r>
            <a:r>
              <a:rPr lang="sk-SK" sz="2400" dirty="0" smtClean="0"/>
              <a:t>zlomeniny.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6163239" y="1624226"/>
            <a:ext cx="267284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b="1" dirty="0">
                <a:solidFill>
                  <a:srgbClr val="00B050"/>
                </a:solidFill>
              </a:rPr>
              <a:t>Púpava</a:t>
            </a:r>
            <a:r>
              <a:rPr lang="sk-SK" sz="2400" b="1" dirty="0"/>
              <a:t> </a:t>
            </a:r>
            <a:r>
              <a:rPr lang="sk-SK" sz="2400" dirty="0"/>
              <a:t>jak lekárnik 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/>
              <a:t> </a:t>
            </a:r>
            <a:r>
              <a:rPr lang="sk-SK" sz="2400" dirty="0" smtClean="0"/>
              <a:t>lieči </a:t>
            </a:r>
            <a:r>
              <a:rPr lang="sk-SK" sz="2400" dirty="0"/>
              <a:t>pečeň a žlčník</a:t>
            </a:r>
            <a:r>
              <a:rPr lang="sk-SK" dirty="0"/>
              <a:t>. 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068562" y="4352933"/>
            <a:ext cx="3158044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b="1" dirty="0" smtClean="0"/>
              <a:t> </a:t>
            </a:r>
            <a:r>
              <a:rPr lang="sk-SK" sz="2400" dirty="0"/>
              <a:t>A špicatý </a:t>
            </a:r>
            <a:r>
              <a:rPr lang="sk-SK" sz="2400" b="1" dirty="0" err="1">
                <a:solidFill>
                  <a:srgbClr val="00B050"/>
                </a:solidFill>
              </a:rPr>
              <a:t>skorocelík</a:t>
            </a:r>
            <a:r>
              <a:rPr lang="sk-SK" sz="2400" dirty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/>
              <a:t> </a:t>
            </a:r>
            <a:r>
              <a:rPr lang="sk-SK" sz="2400" dirty="0" smtClean="0"/>
              <a:t>všetky </a:t>
            </a:r>
            <a:r>
              <a:rPr lang="sk-SK" sz="2400" dirty="0"/>
              <a:t>rany skoro </a:t>
            </a:r>
            <a:r>
              <a:rPr lang="sk-SK" sz="2400" dirty="0" err="1" smtClean="0"/>
              <a:t>zcelí</a:t>
            </a:r>
            <a:r>
              <a:rPr lang="sk-SK" sz="2400" dirty="0"/>
              <a:t>. 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128699" y="4737816"/>
            <a:ext cx="3031727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b="1" dirty="0">
                <a:solidFill>
                  <a:srgbClr val="00B050"/>
                </a:solidFill>
              </a:rPr>
              <a:t>Prvosienka</a:t>
            </a:r>
            <a:r>
              <a:rPr lang="sk-SK" sz="2400" dirty="0">
                <a:solidFill>
                  <a:srgbClr val="00B050"/>
                </a:solidFill>
              </a:rPr>
              <a:t> </a:t>
            </a:r>
            <a:r>
              <a:rPr lang="sk-SK" sz="2400" dirty="0"/>
              <a:t>nelení,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 smtClean="0"/>
              <a:t>kašľom </a:t>
            </a:r>
            <a:r>
              <a:rPr lang="sk-SK" sz="2400" dirty="0"/>
              <a:t>hrdlo </a:t>
            </a:r>
            <a:r>
              <a:rPr lang="sk-SK" sz="2400" dirty="0" err="1" smtClean="0"/>
              <a:t>odhlieni</a:t>
            </a:r>
            <a:r>
              <a:rPr lang="sk-SK" sz="2400" dirty="0" smtClean="0"/>
              <a:t>. </a:t>
            </a:r>
            <a:endParaRPr lang="sk-SK" sz="2400" dirty="0"/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139964" y="5511913"/>
            <a:ext cx="269612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400" b="1" dirty="0">
                <a:solidFill>
                  <a:srgbClr val="00B050"/>
                </a:solidFill>
              </a:rPr>
              <a:t>Podbeľové</a:t>
            </a:r>
            <a:r>
              <a:rPr lang="sk-SK" sz="2400" b="1" dirty="0"/>
              <a:t> </a:t>
            </a:r>
            <a:r>
              <a:rPr lang="sk-SK" sz="2400" dirty="0"/>
              <a:t>zápary </a:t>
            </a:r>
          </a:p>
          <a:p>
            <a:pPr>
              <a:lnSpc>
                <a:spcPct val="90000"/>
              </a:lnSpc>
              <a:defRPr/>
            </a:pPr>
            <a:r>
              <a:rPr lang="sk-SK" sz="2400" dirty="0" smtClean="0"/>
              <a:t>liečia </a:t>
            </a:r>
            <a:r>
              <a:rPr lang="sk-SK" sz="2400" dirty="0"/>
              <a:t>v krku zápaly.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1008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0452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KVÍZ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200400" y="1447800"/>
            <a:ext cx="5638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 liečivých rastlinách sa najviac vyznali :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4953000" y="23622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Zelinkári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4953000" y="41148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Farmaceuti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4953000" y="32004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Bylinkári</a:t>
            </a:r>
          </a:p>
        </p:txBody>
      </p:sp>
      <p:pic>
        <p:nvPicPr>
          <p:cNvPr id="24578" name="Picture 2" descr="Tipy na vylepšenie vašej záhrady. Aj sused bude závidieť"/>
          <p:cNvPicPr>
            <a:picLocks noChangeAspect="1" noChangeArrowheads="1"/>
          </p:cNvPicPr>
          <p:nvPr/>
        </p:nvPicPr>
        <p:blipFill>
          <a:blip r:embed="rId3" cstate="print"/>
          <a:srcRect r="48000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sp>
        <p:nvSpPr>
          <p:cNvPr id="16" name="Zaoblený obdĺžnik 15"/>
          <p:cNvSpPr/>
          <p:nvPr/>
        </p:nvSpPr>
        <p:spPr>
          <a:xfrm>
            <a:off x="3048000" y="5257800"/>
            <a:ext cx="6019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Kliknutím na modrý obdĺžnik si overíš či máš pravdu.</a:t>
            </a:r>
          </a:p>
        </p:txBody>
      </p:sp>
      <p:pic>
        <p:nvPicPr>
          <p:cNvPr id="8194" name="Picture 2" descr="Smajlík – Wikiped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276600"/>
            <a:ext cx="609600" cy="6096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3622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148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0452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KVÍZ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200400" y="1447800"/>
            <a:ext cx="5638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Kedy zbierame liečivé rastliny :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4953000" y="23622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Keď je spln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4953000" y="41148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Keď je slnečno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4953000" y="32004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Keď prší</a:t>
            </a:r>
          </a:p>
        </p:txBody>
      </p:sp>
      <p:pic>
        <p:nvPicPr>
          <p:cNvPr id="24578" name="Picture 2" descr="Tipy na vylepšenie vašej záhrady. Aj sused bude závidieť"/>
          <p:cNvPicPr>
            <a:picLocks noChangeAspect="1" noChangeArrowheads="1"/>
          </p:cNvPicPr>
          <p:nvPr/>
        </p:nvPicPr>
        <p:blipFill>
          <a:blip r:embed="rId3" cstate="print"/>
          <a:srcRect r="48000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sp>
        <p:nvSpPr>
          <p:cNvPr id="16" name="Zaoblený obdĺžnik 15"/>
          <p:cNvSpPr/>
          <p:nvPr/>
        </p:nvSpPr>
        <p:spPr>
          <a:xfrm>
            <a:off x="3048000" y="5257800"/>
            <a:ext cx="6019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Kliknutím na modrý obdĺžnik si overíš či máš pravdu.</a:t>
            </a:r>
          </a:p>
        </p:txBody>
      </p:sp>
      <p:pic>
        <p:nvPicPr>
          <p:cNvPr id="11" name="Picture 2" descr="Smajlík – Wikiped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1480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3622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2766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0452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KVÍZ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200400" y="1447800"/>
            <a:ext cx="5638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Aká liečivá rastlina je na obrázku :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6248400" y="23622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Skorocel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6248400" y="44196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Rumanček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248400" y="33528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Mäta</a:t>
            </a:r>
          </a:p>
        </p:txBody>
      </p:sp>
      <p:pic>
        <p:nvPicPr>
          <p:cNvPr id="24578" name="Picture 2" descr="Tipy na vylepšenie vašej záhrady. Aj sused bude závidieť"/>
          <p:cNvPicPr>
            <a:picLocks noChangeAspect="1" noChangeArrowheads="1"/>
          </p:cNvPicPr>
          <p:nvPr/>
        </p:nvPicPr>
        <p:blipFill>
          <a:blip r:embed="rId3" cstate="print"/>
          <a:srcRect r="48000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pic>
        <p:nvPicPr>
          <p:cNvPr id="11" name="Picture 2" descr="Skorocel kopijovitý – Wikipé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09800"/>
            <a:ext cx="2971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Smajlík – Wikiped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438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33528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44958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0452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KVÍZ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200400" y="1447800"/>
            <a:ext cx="5638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Aká liečivá rastlina je na obrázku :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6172200" y="23622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Materina dúška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6172200" y="44196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Púpava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172200" y="3352800"/>
            <a:ext cx="1981200" cy="6858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Lipa</a:t>
            </a:r>
          </a:p>
        </p:txBody>
      </p:sp>
      <p:pic>
        <p:nvPicPr>
          <p:cNvPr id="24578" name="Picture 2" descr="Tipy na vylepšenie vašej záhrady. Aj sused bude závidieť"/>
          <p:cNvPicPr>
            <a:picLocks noChangeAspect="1" noChangeArrowheads="1"/>
          </p:cNvPicPr>
          <p:nvPr/>
        </p:nvPicPr>
        <p:blipFill>
          <a:blip r:embed="rId3" cstate="print"/>
          <a:srcRect r="48000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pic>
        <p:nvPicPr>
          <p:cNvPr id="12" name="Picture 2" descr="Čo všetko môžeme využiť z púpavy a aký vplyv má na naše zdravie ..."/>
          <p:cNvPicPr>
            <a:picLocks noChangeAspect="1" noChangeArrowheads="1"/>
          </p:cNvPicPr>
          <p:nvPr/>
        </p:nvPicPr>
        <p:blipFill>
          <a:blip r:embed="rId4" cstate="print"/>
          <a:srcRect l="19724"/>
          <a:stretch>
            <a:fillRect/>
          </a:stretch>
        </p:blipFill>
        <p:spPr bwMode="auto">
          <a:xfrm>
            <a:off x="3048000" y="2286000"/>
            <a:ext cx="2971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Smajlík – Wikiped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44958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33528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2438400"/>
            <a:ext cx="626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219200" y="533400"/>
            <a:ext cx="6705600" cy="18288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sz="3200" dirty="0" smtClean="0">
                <a:latin typeface="Century Gothic" pitchFamily="34" charset="0"/>
              </a:rPr>
              <a:t>Ďakujem za pozornosť</a:t>
            </a:r>
          </a:p>
        </p:txBody>
      </p:sp>
      <p:pic>
        <p:nvPicPr>
          <p:cNvPr id="33796" name="Picture 4" descr="Liečivé rastliny vhodné pre seniorov: Dokážu nahradiť liek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791200" cy="396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04800" y="381000"/>
            <a:ext cx="8458200" cy="60198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sz="3200" dirty="0" smtClean="0">
                <a:latin typeface="Century Gothic" pitchFamily="34" charset="0"/>
              </a:rPr>
              <a:t>Zdroje :</a:t>
            </a:r>
          </a:p>
          <a:p>
            <a:pPr>
              <a:lnSpc>
                <a:spcPct val="90000"/>
              </a:lnSpc>
            </a:pPr>
            <a:r>
              <a:rPr lang="sk-SK" altLang="sk-SK" sz="3200" dirty="0" smtClean="0"/>
              <a:t>- </a:t>
            </a:r>
            <a:r>
              <a:rPr lang="sk-SK" altLang="sk-SK" sz="3200" dirty="0" err="1" smtClean="0"/>
              <a:t>www.bylinky.sk</a:t>
            </a:r>
            <a:endParaRPr lang="sk-SK" altLang="sk-SK" sz="32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www.fit.sk</a:t>
            </a:r>
            <a:endParaRPr lang="sk-SK" altLang="sk-SK" sz="32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altLang="sk-SK" sz="3200" dirty="0" smtClean="0"/>
              <a:t> </a:t>
            </a:r>
            <a:r>
              <a:rPr lang="sk-SK" altLang="sk-SK" sz="3200" dirty="0" err="1" smtClean="0"/>
              <a:t>www.doktorka.cz</a:t>
            </a:r>
            <a:endParaRPr lang="sk-SK" altLang="sk-SK" sz="32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sk-SK" altLang="sk-SK" sz="3200" dirty="0" err="1" smtClean="0"/>
              <a:t>www.google.sk</a:t>
            </a:r>
            <a:endParaRPr lang="sk-SK" altLang="sk-SK" sz="3200" dirty="0" smtClean="0"/>
          </a:p>
          <a:p>
            <a:pPr algn="ctr">
              <a:lnSpc>
                <a:spcPct val="80000"/>
              </a:lnSpc>
              <a:defRPr/>
            </a:pPr>
            <a:endParaRPr lang="sk-SK" sz="32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klady z prírody: Tieto byliny vás na jeseň zahrejú i vyliečia + ..."/>
          <p:cNvPicPr>
            <a:picLocks noChangeAspect="1" noChangeArrowheads="1"/>
          </p:cNvPicPr>
          <p:nvPr/>
        </p:nvPicPr>
        <p:blipFill>
          <a:blip r:embed="rId2" cstate="print"/>
          <a:srcRect l="18108" r="12332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2895600" y="228600"/>
            <a:ext cx="6098705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LIEČIVÉ  RASTLINY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00400" y="5410200"/>
            <a:ext cx="5693664" cy="117957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i="1" dirty="0" smtClean="0"/>
              <a:t>Počkaj, neplaš, nerob krik,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</a:t>
            </a:r>
            <a:r>
              <a:rPr lang="sk-SK" i="1" dirty="0" smtClean="0"/>
              <a:t>nemusí hneď lekár prísť.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</a:t>
            </a:r>
            <a:r>
              <a:rPr lang="sk-SK" i="1" dirty="0" smtClean="0"/>
              <a:t>Zavoláme na bylinky,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</a:t>
            </a:r>
            <a:r>
              <a:rPr lang="sk-SK" i="1" dirty="0" smtClean="0"/>
              <a:t>pomôžu ti z ťažkej chvíľky.“</a:t>
            </a:r>
            <a:r>
              <a:rPr lang="sk-SK" dirty="0" smtClean="0"/>
              <a:t>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082610" y="1600200"/>
            <a:ext cx="59089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altLang="sk-SK" sz="2400" dirty="0" smtClean="0">
                <a:latin typeface="Century Gothic" pitchFamily="34" charset="0"/>
              </a:rPr>
              <a:t>Ľudia už dávno spoznali liečivé účinky </a:t>
            </a:r>
          </a:p>
          <a:p>
            <a:r>
              <a:rPr lang="sk-SK" altLang="sk-SK" sz="2400" dirty="0" smtClean="0">
                <a:latin typeface="Century Gothic" pitchFamily="34" charset="0"/>
              </a:rPr>
              <a:t>rastlín. </a:t>
            </a:r>
          </a:p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Liečivé rastliny sa využívajú pri liečení </a:t>
            </a:r>
          </a:p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niektorých chorôb a na výrobu liekov.</a:t>
            </a:r>
            <a:r>
              <a:rPr lang="sk-SK" altLang="sk-SK" sz="2400" dirty="0" smtClean="0">
                <a:latin typeface="Century Gothic" pitchFamily="34" charset="0"/>
              </a:rPr>
              <a:t> </a:t>
            </a:r>
          </a:p>
          <a:p>
            <a:r>
              <a:rPr lang="sk-SK" altLang="sk-SK" sz="2400" dirty="0" smtClean="0">
                <a:latin typeface="Century Gothic" pitchFamily="34" charset="0"/>
              </a:rPr>
              <a:t>V liečivých rastlinách sa najviac </a:t>
            </a:r>
          </a:p>
          <a:p>
            <a:r>
              <a:rPr lang="sk-SK" altLang="sk-SK" sz="2400" dirty="0" smtClean="0">
                <a:latin typeface="Century Gothic" pitchFamily="34" charset="0"/>
              </a:rPr>
              <a:t>vyznali bylinkári.</a:t>
            </a:r>
          </a:p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Rastú voľne v prírode, niektoré sa aj </a:t>
            </a:r>
          </a:p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pestujú.</a:t>
            </a:r>
          </a:p>
          <a:p>
            <a:endParaRPr lang="sk-SK" sz="2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ZÁSADY  ZBERU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04800" y="5486400"/>
            <a:ext cx="5693664" cy="117957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endParaRPr lang="sk-SK" i="1" dirty="0" smtClean="0"/>
          </a:p>
          <a:p>
            <a:pPr algn="ctr">
              <a:lnSpc>
                <a:spcPct val="80000"/>
              </a:lnSpc>
              <a:defRPr/>
            </a:pPr>
            <a:r>
              <a:rPr lang="sk-SK" i="1" dirty="0" smtClean="0"/>
              <a:t>     „Tu ma bolí, tam ma pichá,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    </a:t>
            </a:r>
            <a:r>
              <a:rPr lang="sk-SK" i="1" dirty="0" smtClean="0"/>
              <a:t>aká  je to potvora?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   </a:t>
            </a:r>
            <a:r>
              <a:rPr lang="sk-SK" i="1" dirty="0" smtClean="0"/>
              <a:t>Už sa mi aj ťažko dýcha...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     </a:t>
            </a:r>
            <a:r>
              <a:rPr lang="sk-SK" i="1" dirty="0" smtClean="0"/>
              <a:t>Rýchlo volaj doktora!“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81000" y="1295400"/>
            <a:ext cx="58160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altLang="sk-SK" sz="2400" dirty="0" smtClean="0">
                <a:latin typeface="Century Gothic" pitchFamily="34" charset="0"/>
              </a:rPr>
              <a:t>Liečivé rastliny zbierame zásadne </a:t>
            </a:r>
          </a:p>
          <a:p>
            <a:r>
              <a:rPr lang="sk-SK" altLang="sk-SK" sz="2400" dirty="0" smtClean="0">
                <a:latin typeface="Century Gothic" pitchFamily="34" charset="0"/>
              </a:rPr>
              <a:t>za slnečného počasia.</a:t>
            </a:r>
          </a:p>
          <a:p>
            <a:endParaRPr lang="sk-SK" altLang="sk-SK" sz="2400" dirty="0" smtClean="0">
              <a:latin typeface="Century Gothic" pitchFamily="34" charset="0"/>
            </a:endParaRPr>
          </a:p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Zbierané časti ukladáme voľne do </a:t>
            </a:r>
          </a:p>
          <a:p>
            <a:r>
              <a:rPr lang="sk-SK" altLang="sk-SK" sz="2400" dirty="0">
                <a:solidFill>
                  <a:srgbClr val="00B050"/>
                </a:solidFill>
                <a:latin typeface="Century Gothic" pitchFamily="34" charset="0"/>
              </a:rPr>
              <a:t>k</a:t>
            </a:r>
            <a:r>
              <a:rPr lang="sk-SK" altLang="sk-SK" sz="2400" smtClean="0">
                <a:solidFill>
                  <a:srgbClr val="00B050"/>
                </a:solidFill>
                <a:latin typeface="Century Gothic" pitchFamily="34" charset="0"/>
              </a:rPr>
              <a:t>ošíka </a:t>
            </a:r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alebo papierového obalu.</a:t>
            </a:r>
            <a:r>
              <a:rPr lang="sk-SK" altLang="sk-SK" sz="2400" dirty="0" smtClean="0">
                <a:latin typeface="Century Gothic" pitchFamily="34" charset="0"/>
              </a:rPr>
              <a:t> </a:t>
            </a:r>
          </a:p>
          <a:p>
            <a:endParaRPr lang="sk-SK" altLang="sk-SK" sz="2400" dirty="0" smtClean="0">
              <a:latin typeface="Century Gothic" pitchFamily="34" charset="0"/>
            </a:endParaRPr>
          </a:p>
          <a:p>
            <a:r>
              <a:rPr lang="sk-SK" altLang="sk-SK" sz="2400" dirty="0" smtClean="0">
                <a:latin typeface="Century Gothic" pitchFamily="34" charset="0"/>
              </a:rPr>
              <a:t>Nazbierané časti sušíme vo vetraných</a:t>
            </a:r>
          </a:p>
          <a:p>
            <a:r>
              <a:rPr lang="sk-SK" altLang="sk-SK" sz="2400" dirty="0" smtClean="0">
                <a:latin typeface="Century Gothic" pitchFamily="34" charset="0"/>
              </a:rPr>
              <a:t>miestnostiach a v tieni.</a:t>
            </a:r>
          </a:p>
          <a:p>
            <a:endParaRPr lang="sk-SK" sz="2400" dirty="0">
              <a:latin typeface="Century Gothic" pitchFamily="34" charset="0"/>
            </a:endParaRPr>
          </a:p>
        </p:txBody>
      </p:sp>
      <p:pic>
        <p:nvPicPr>
          <p:cNvPr id="1026" name="Picture 2" descr="BIO Pamajorán obyčajný - bio Origanum vulgare - predaj bio semien ..."/>
          <p:cNvPicPr>
            <a:picLocks noChangeAspect="1" noChangeArrowheads="1"/>
          </p:cNvPicPr>
          <p:nvPr/>
        </p:nvPicPr>
        <p:blipFill>
          <a:blip r:embed="rId2" cstate="print"/>
          <a:srcRect l="1914" r="29186"/>
          <a:stretch>
            <a:fillRect/>
          </a:stretch>
        </p:blipFill>
        <p:spPr bwMode="auto">
          <a:xfrm>
            <a:off x="617220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1054099" cy="10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267200"/>
            <a:ext cx="94929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28928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PRÍPRAVKY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00400" y="5486400"/>
            <a:ext cx="5693664" cy="117957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i="1" dirty="0" smtClean="0"/>
              <a:t>   </a:t>
            </a:r>
          </a:p>
          <a:p>
            <a:pPr algn="ctr">
              <a:lnSpc>
                <a:spcPct val="80000"/>
              </a:lnSpc>
              <a:defRPr/>
            </a:pPr>
            <a:r>
              <a:rPr lang="sk-SK" i="1" dirty="0" smtClean="0"/>
              <a:t>„Skoro, skoro, skorocel,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 </a:t>
            </a:r>
            <a:r>
              <a:rPr lang="sk-SK" i="1" dirty="0" smtClean="0"/>
              <a:t>skoro som ti ochorel.</a:t>
            </a:r>
            <a:r>
              <a:rPr lang="sk-SK" dirty="0" smtClean="0"/>
              <a:t>   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</a:t>
            </a:r>
            <a:r>
              <a:rPr lang="sk-SK" i="1" dirty="0" smtClean="0"/>
              <a:t>Ale z tvojej šťavy,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sk-SK" dirty="0" smtClean="0"/>
              <a:t>    </a:t>
            </a:r>
            <a:r>
              <a:rPr lang="sk-SK" i="1" dirty="0" smtClean="0"/>
              <a:t>už som zasa zdravý.“</a:t>
            </a:r>
            <a:r>
              <a:rPr lang="sk-SK" dirty="0" smtClean="0"/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sk-SK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200400" y="1295400"/>
            <a:ext cx="53062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altLang="sk-SK" sz="2400" dirty="0" smtClean="0">
                <a:solidFill>
                  <a:srgbClr val="00B050"/>
                </a:solidFill>
                <a:latin typeface="Century Gothic" pitchFamily="34" charset="0"/>
              </a:rPr>
              <a:t>Z liečivých rastlín môžeme vyrobiť: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čaj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masť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šťavu (z čerstvej rastliny)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tinktúru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olej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>
                <a:latin typeface="Century Gothic" pitchFamily="34" charset="0"/>
              </a:rPr>
              <a:t> sedací alebo úplný kúpeľ ...</a:t>
            </a:r>
            <a:endParaRPr lang="sk-SK" sz="2400" dirty="0">
              <a:latin typeface="Century Gothic" pitchFamily="34" charset="0"/>
            </a:endParaRPr>
          </a:p>
        </p:txBody>
      </p:sp>
      <p:pic>
        <p:nvPicPr>
          <p:cNvPr id="1026" name="Picture 2" descr="BIO Pamajorán obyčajný - bio Origanum vulgare - predaj bio semien ..."/>
          <p:cNvPicPr>
            <a:picLocks noChangeAspect="1" noChangeArrowheads="1"/>
          </p:cNvPicPr>
          <p:nvPr/>
        </p:nvPicPr>
        <p:blipFill>
          <a:blip r:embed="rId2" cstate="print"/>
          <a:srcRect l="1914" r="29186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1347967" cy="14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28928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Podbeľ liečivý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52800" y="12192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876800" y="1219200"/>
            <a:ext cx="420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Rastie v priekopách, na poliach.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6146" name="Picture 2" descr="Podbeľ liečivý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51"/>
            <a:ext cx="3124200" cy="686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aoblený obdĺžnik 7"/>
          <p:cNvSpPr/>
          <p:nvPr/>
        </p:nvSpPr>
        <p:spPr>
          <a:xfrm>
            <a:off x="3352800" y="1828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3352800" y="27432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352800" y="3352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876800" y="1828800"/>
            <a:ext cx="394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v období od marca do </a:t>
            </a:r>
          </a:p>
          <a:p>
            <a:r>
              <a:rPr lang="sk-SK" sz="2000" dirty="0" smtClean="0">
                <a:latin typeface="Century Gothic" pitchFamily="34" charset="0"/>
              </a:rPr>
              <a:t>mája 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876800" y="2743200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kvetné úbory a listy.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876800" y="3352800"/>
            <a:ext cx="3863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Používa sa pri chorobách </a:t>
            </a:r>
          </a:p>
          <a:p>
            <a:r>
              <a:rPr lang="sk-SK" sz="2000" dirty="0" smtClean="0">
                <a:latin typeface="Century Gothic" pitchFamily="34" charset="0"/>
              </a:rPr>
              <a:t>dýchacieho ústrojenstva a pri</a:t>
            </a:r>
          </a:p>
          <a:p>
            <a:r>
              <a:rPr lang="sk-SK" sz="2000" dirty="0" smtClean="0">
                <a:latin typeface="Century Gothic" pitchFamily="34" charset="0"/>
              </a:rPr>
              <a:t>prechladnutí.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14" name="Picture 7" descr="podbel_lieci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14800"/>
            <a:ext cx="1524000" cy="232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dbeľ - poľovnícka fotografia, fotka, poľovnícke foto #359439 ..."/>
          <p:cNvPicPr>
            <a:picLocks noChangeAspect="1" noChangeArrowheads="1"/>
          </p:cNvPicPr>
          <p:nvPr/>
        </p:nvPicPr>
        <p:blipFill>
          <a:blip r:embed="rId4" cstate="print"/>
          <a:srcRect b="4167"/>
          <a:stretch>
            <a:fillRect/>
          </a:stretch>
        </p:blipFill>
        <p:spPr bwMode="auto">
          <a:xfrm>
            <a:off x="5410200" y="4419600"/>
            <a:ext cx="2756452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734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Rumanček pravý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304800" y="13716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828800" y="1371600"/>
            <a:ext cx="421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Rastie pri plotoch, cestách a na </a:t>
            </a:r>
          </a:p>
          <a:p>
            <a:r>
              <a:rPr lang="sk-SK" sz="2000" dirty="0" smtClean="0">
                <a:latin typeface="Century Gothic" pitchFamily="34" charset="0"/>
              </a:rPr>
              <a:t>poliach.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304800" y="21336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04800" y="30480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304800" y="3733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828800" y="2133600"/>
            <a:ext cx="3752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v období od mája do </a:t>
            </a:r>
          </a:p>
          <a:p>
            <a:r>
              <a:rPr lang="sk-SK" sz="2000" dirty="0" smtClean="0">
                <a:latin typeface="Century Gothic" pitchFamily="34" charset="0"/>
              </a:rPr>
              <a:t>septembra.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816520" y="3105090"/>
            <a:ext cx="4355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kvety s krátkou stonkou.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828800" y="3733800"/>
            <a:ext cx="3892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Používa sa pri zápaloch </a:t>
            </a:r>
          </a:p>
          <a:p>
            <a:r>
              <a:rPr lang="sk-SK" sz="2000" dirty="0" smtClean="0">
                <a:latin typeface="Century Gothic" pitchFamily="34" charset="0"/>
              </a:rPr>
              <a:t>prínosových dutín, očných </a:t>
            </a:r>
          </a:p>
          <a:p>
            <a:r>
              <a:rPr lang="sk-SK" sz="2000" dirty="0" smtClean="0">
                <a:latin typeface="Century Gothic" pitchFamily="34" charset="0"/>
              </a:rPr>
              <a:t>spojiviek. Pôsobí upokojujúco.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5122" name="Picture 2" descr="Rumanček pravý"/>
          <p:cNvPicPr>
            <a:picLocks noChangeAspect="1" noChangeArrowheads="1"/>
          </p:cNvPicPr>
          <p:nvPr/>
        </p:nvPicPr>
        <p:blipFill>
          <a:blip r:embed="rId2" cstate="print"/>
          <a:srcRect l="17949" r="15385"/>
          <a:stretch>
            <a:fillRect/>
          </a:stretch>
        </p:blipFill>
        <p:spPr bwMode="auto">
          <a:xfrm>
            <a:off x="6169296" y="0"/>
            <a:ext cx="29747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Rumanček kamilkový (harmanček) - účinky, zber a užívanie (čaj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00600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Rumanček pravý - Otehotnenie.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44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2969095" y="152400"/>
            <a:ext cx="6098705" cy="1066800"/>
          </a:xfrm>
          <a:prstGeom prst="rect">
            <a:avLst/>
          </a:prstGeom>
        </p:spPr>
        <p:txBody>
          <a:bodyPr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Skorocel kopijovitý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098" name="Picture 2" descr="Skorocel kopijovitý –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aoblený obdĺžnik 7"/>
          <p:cNvSpPr/>
          <p:nvPr/>
        </p:nvSpPr>
        <p:spPr>
          <a:xfrm>
            <a:off x="3124200" y="13716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648200" y="1371600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Skorocel kopijovitý je burina, takže</a:t>
            </a:r>
          </a:p>
          <a:p>
            <a:r>
              <a:rPr lang="sk-SK" sz="2000" dirty="0" smtClean="0">
                <a:latin typeface="Century Gothic" pitchFamily="34" charset="0"/>
              </a:rPr>
              <a:t>ju nájdeme prakticky všade..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3124200" y="21336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3124200" y="30480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3124200" y="3733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648200" y="2133600"/>
            <a:ext cx="3752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v období od mája do </a:t>
            </a:r>
          </a:p>
          <a:p>
            <a:r>
              <a:rPr lang="sk-SK" sz="2000" dirty="0" smtClean="0">
                <a:latin typeface="Century Gothic" pitchFamily="34" charset="0"/>
              </a:rPr>
              <a:t>septembra.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635920" y="3105090"/>
            <a:ext cx="445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kvety keď rastlina kvitne.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648200" y="3733800"/>
            <a:ext cx="4216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Používa sa na hojenie rán, a pri </a:t>
            </a:r>
          </a:p>
          <a:p>
            <a:r>
              <a:rPr lang="sk-SK" sz="2000" dirty="0" smtClean="0">
                <a:latin typeface="Century Gothic" pitchFamily="34" charset="0"/>
              </a:rPr>
              <a:t>problémoch s tráviacim traktom.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4100" name="Picture 4" descr="Skorocel kopijovitý - silne liečivá by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95800"/>
            <a:ext cx="4831422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Lipa malolistá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64680" y="131451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688680" y="1314510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Lipa sa vyskytuje v lesoch a pri</a:t>
            </a:r>
          </a:p>
          <a:p>
            <a:r>
              <a:rPr lang="sk-SK" sz="2000" dirty="0" smtClean="0">
                <a:latin typeface="Century Gothic" pitchFamily="34" charset="0"/>
              </a:rPr>
              <a:t>domoch.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164680" y="2209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164680" y="3124200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164680" y="39624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688680" y="2187714"/>
            <a:ext cx="4475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v lete, v období od júna do </a:t>
            </a:r>
          </a:p>
          <a:p>
            <a:r>
              <a:rPr lang="sk-SK" sz="2000" dirty="0" smtClean="0">
                <a:latin typeface="Century Gothic" pitchFamily="34" charset="0"/>
              </a:rPr>
              <a:t>júla.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676400" y="3102114"/>
            <a:ext cx="368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kvety na začiatku </a:t>
            </a:r>
          </a:p>
          <a:p>
            <a:r>
              <a:rPr lang="sk-SK" sz="2000" dirty="0" smtClean="0">
                <a:latin typeface="Century Gothic" pitchFamily="34" charset="0"/>
              </a:rPr>
              <a:t>kvitnutia.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3074" name="Picture 2" descr="Lipa malolistá – Wikipédia"/>
          <p:cNvPicPr>
            <a:picLocks noChangeAspect="1" noChangeArrowheads="1"/>
          </p:cNvPicPr>
          <p:nvPr/>
        </p:nvPicPr>
        <p:blipFill>
          <a:blip r:embed="rId2" cstate="print"/>
          <a:srcRect l="12821" r="10256"/>
          <a:stretch>
            <a:fillRect/>
          </a:stretch>
        </p:blipFill>
        <p:spPr bwMode="auto">
          <a:xfrm>
            <a:off x="617220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BlokTextu 14"/>
          <p:cNvSpPr txBox="1"/>
          <p:nvPr/>
        </p:nvSpPr>
        <p:spPr>
          <a:xfrm>
            <a:off x="1676400" y="3962400"/>
            <a:ext cx="4599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Používa sa pri zápaloch dýchacích,</a:t>
            </a:r>
          </a:p>
          <a:p>
            <a:r>
              <a:rPr lang="sk-SK" sz="2000" dirty="0" smtClean="0">
                <a:latin typeface="Century Gothic" pitchFamily="34" charset="0"/>
              </a:rPr>
              <a:t>ciest, a pri ochoreniach </a:t>
            </a:r>
          </a:p>
          <a:p>
            <a:r>
              <a:rPr lang="sk-SK" sz="2000" dirty="0" smtClean="0">
                <a:latin typeface="Century Gothic" pitchFamily="34" charset="0"/>
              </a:rPr>
              <a:t>spôsobených prechladnutím.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3076" name="Picture 4" descr="Lipa malolistá | Zdravý sv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70710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Najlacnejšie okrasné dreviny - Lipa - Lipa malolistá 80/120 cm, v ..."/>
          <p:cNvPicPr>
            <a:picLocks noChangeAspect="1" noChangeArrowheads="1"/>
          </p:cNvPicPr>
          <p:nvPr/>
        </p:nvPicPr>
        <p:blipFill>
          <a:blip r:embed="rId4" cstate="print"/>
          <a:srcRect l="6667" t="6667" r="6667" b="6667"/>
          <a:stretch>
            <a:fillRect/>
          </a:stretch>
        </p:blipFill>
        <p:spPr bwMode="auto">
          <a:xfrm>
            <a:off x="3124200" y="50292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3045295" y="152400"/>
            <a:ext cx="6098705" cy="10668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Púpava lekárska</a:t>
            </a:r>
            <a:endParaRPr kumimoji="0" lang="sk-SK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050" name="Picture 2" descr="Čo všetko môžeme využiť z púpavy a aký vplyv má na naše zdravie ..."/>
          <p:cNvPicPr>
            <a:picLocks noChangeAspect="1" noChangeArrowheads="1"/>
          </p:cNvPicPr>
          <p:nvPr/>
        </p:nvPicPr>
        <p:blipFill>
          <a:blip r:embed="rId2" cstate="print"/>
          <a:srcRect l="19724"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aoblený obdĺžnik 7"/>
          <p:cNvSpPr/>
          <p:nvPr/>
        </p:nvSpPr>
        <p:spPr>
          <a:xfrm>
            <a:off x="3060280" y="1336596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Výskyt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584280" y="1336596"/>
            <a:ext cx="3642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Púpava rastie ako burina, v </a:t>
            </a:r>
          </a:p>
          <a:p>
            <a:r>
              <a:rPr lang="sk-SK" sz="2000" dirty="0" smtClean="0">
                <a:latin typeface="Century Gothic" pitchFamily="34" charset="0"/>
              </a:rPr>
              <a:t>domácich záhradách.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3060280" y="2231886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Kvitne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3060280" y="3146286"/>
            <a:ext cx="1447800" cy="4572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Zber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3124200" y="38862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sk-SK" dirty="0" smtClean="0">
                <a:latin typeface="Century Gothic" pitchFamily="34" charset="0"/>
              </a:rPr>
              <a:t>Účinky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572000" y="2286000"/>
            <a:ext cx="36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Kvitne od apríla do októbra.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572000" y="3124200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Zbierame celú rastlinu.</a:t>
            </a:r>
            <a:endParaRPr lang="sk-SK" sz="2000" dirty="0">
              <a:latin typeface="Century Gothic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572000" y="3886200"/>
            <a:ext cx="3937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latin typeface="Century Gothic" pitchFamily="34" charset="0"/>
              </a:rPr>
              <a:t>Púpava pôsobí prečisťujúco, </a:t>
            </a:r>
          </a:p>
          <a:p>
            <a:r>
              <a:rPr lang="sk-SK" sz="2000" dirty="0" smtClean="0">
                <a:latin typeface="Century Gothic" pitchFamily="34" charset="0"/>
              </a:rPr>
              <a:t>má blahodarné účinky pri </a:t>
            </a:r>
          </a:p>
          <a:p>
            <a:r>
              <a:rPr lang="sk-SK" sz="2000" dirty="0" smtClean="0">
                <a:latin typeface="Century Gothic" pitchFamily="34" charset="0"/>
              </a:rPr>
              <a:t>cukrovke, podporuje trávenie.</a:t>
            </a:r>
            <a:endParaRPr lang="sk-SK" sz="2000" dirty="0">
              <a:latin typeface="Century Gothic" pitchFamily="34" charset="0"/>
            </a:endParaRPr>
          </a:p>
        </p:txBody>
      </p:sp>
      <p:pic>
        <p:nvPicPr>
          <p:cNvPr id="2052" name="Picture 4" descr="Púpava - krásna aj liečivá - Jedlo - Žena - Pravda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362" y="4953000"/>
            <a:ext cx="325163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Tinktúra, kvapky (macerát) z byliny Púpava lekár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27776"/>
            <a:ext cx="1371600" cy="182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563</Words>
  <Application>Microsoft Office PowerPoint</Application>
  <PresentationFormat>Prezentácia na obrazovke (4:3)</PresentationFormat>
  <Paragraphs>166</Paragraphs>
  <Slides>17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Samuel Steiner</dc:creator>
  <cp:lastModifiedBy>ZS Surany</cp:lastModifiedBy>
  <cp:revision>23</cp:revision>
  <dcterms:created xsi:type="dcterms:W3CDTF">2020-05-08T19:59:21Z</dcterms:created>
  <dcterms:modified xsi:type="dcterms:W3CDTF">2020-05-18T11:29:46Z</dcterms:modified>
</cp:coreProperties>
</file>