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5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67" r:id="rId18"/>
    <p:sldId id="262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44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38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58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75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69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11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2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85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44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1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43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32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1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10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36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BE1B-F760-4547-9CD2-3F56CC0B314C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36EF3F-A972-4D7F-A8EF-27D5675712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78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H:\&#352;KD\&#269;innos&#357;-PL,%20prezent&#225;cie\jarn&#233;%20kvietky\Jarn&#258;&#169;%20kvety.pp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package" Target="../embeddings/Prezent_cia_programu_Microsoft_PowerPoint1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9701" y="2404534"/>
            <a:ext cx="8604302" cy="1646302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Štyri ročné obdobia - JAR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Bc. Mária </a:t>
            </a:r>
            <a:r>
              <a:rPr lang="sk-SK" dirty="0" err="1" smtClean="0">
                <a:solidFill>
                  <a:schemeClr val="tx1"/>
                </a:solidFill>
              </a:rPr>
              <a:t>Pánisová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Jarné pranostiky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4513008"/>
          </a:xfrm>
        </p:spPr>
        <p:txBody>
          <a:bodyPr>
            <a:noAutofit/>
          </a:bodyPr>
          <a:lstStyle/>
          <a:p>
            <a:r>
              <a:rPr lang="sk-SK" sz="2800" dirty="0">
                <a:solidFill>
                  <a:srgbClr val="FFC000"/>
                </a:solidFill>
              </a:rPr>
              <a:t>Chladné </a:t>
            </a:r>
            <a:r>
              <a:rPr lang="sk-SK" sz="2800" dirty="0" err="1">
                <a:solidFill>
                  <a:srgbClr val="FFC000"/>
                </a:solidFill>
              </a:rPr>
              <a:t>podletie</a:t>
            </a:r>
            <a:r>
              <a:rPr lang="sk-SK" sz="2800" dirty="0">
                <a:solidFill>
                  <a:srgbClr val="FFC000"/>
                </a:solidFill>
              </a:rPr>
              <a:t> /apríl až máj/ nebýva  dobrým znamením úrodného roku.</a:t>
            </a:r>
          </a:p>
          <a:p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Na jar sud od vody a hrsť blata.</a:t>
            </a:r>
          </a:p>
          <a:p>
            <a:r>
              <a:rPr lang="sk-SK" sz="2800" dirty="0">
                <a:solidFill>
                  <a:srgbClr val="EF620B"/>
                </a:solidFill>
              </a:rPr>
              <a:t>Jaro krásne, všetkým tvorom </a:t>
            </a:r>
            <a:r>
              <a:rPr lang="sk-SK" sz="2800" dirty="0" err="1">
                <a:solidFill>
                  <a:srgbClr val="EF620B"/>
                </a:solidFill>
              </a:rPr>
              <a:t>spasné</a:t>
            </a:r>
            <a:r>
              <a:rPr lang="sk-SK" sz="2800" dirty="0">
                <a:solidFill>
                  <a:srgbClr val="EF620B"/>
                </a:solidFill>
              </a:rPr>
              <a:t>.</a:t>
            </a:r>
          </a:p>
          <a:p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Keď sa z jari na poli mokré miesta ukazujú, suché leto predpovedajú.</a:t>
            </a:r>
          </a:p>
          <a:p>
            <a:r>
              <a:rPr lang="sk-SK" sz="2800" dirty="0">
                <a:solidFill>
                  <a:srgbClr val="FFC000"/>
                </a:solidFill>
              </a:rPr>
              <a:t>Keď neskoro zaseješ, slabú úrodu </a:t>
            </a:r>
            <a:r>
              <a:rPr lang="sk-SK" sz="2800" dirty="0" err="1">
                <a:solidFill>
                  <a:srgbClr val="FFC000"/>
                </a:solidFill>
              </a:rPr>
              <a:t>zbereš</a:t>
            </a:r>
            <a:r>
              <a:rPr lang="sk-SK" sz="2800" dirty="0">
                <a:solidFill>
                  <a:srgbClr val="FFC000"/>
                </a:solidFill>
              </a:rPr>
              <a:t>.</a:t>
            </a:r>
          </a:p>
          <a:p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Keď na jar poletuje veľa pavučín, bude horúce leto.</a:t>
            </a:r>
          </a:p>
          <a:p>
            <a:r>
              <a:rPr lang="sk-SK" sz="2800" dirty="0">
                <a:solidFill>
                  <a:srgbClr val="EF620B"/>
                </a:solidFill>
              </a:rPr>
              <a:t>Ak je na jar mnoho komárov, možno očakávať zlú žatvu.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115127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0"/>
            <a:ext cx="7637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56683" r="3992" b="9737"/>
          <a:stretch/>
        </p:blipFill>
        <p:spPr>
          <a:xfrm>
            <a:off x="684587" y="2040491"/>
            <a:ext cx="7483591" cy="416224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81556" y="553792"/>
            <a:ext cx="862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Na obrázkoch vidíš viacero kvietkov, ale len 5 z nich patrí medzi prvé jarné. </a:t>
            </a:r>
          </a:p>
          <a:p>
            <a:r>
              <a:rPr lang="sk-SK" sz="2400" dirty="0" smtClean="0"/>
              <a:t>Zakrúžkuj a napíš (povedz) ich názov.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8041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55798" y="553792"/>
            <a:ext cx="862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Pozri si obrázok s jarnými kvietkami.</a:t>
            </a:r>
          </a:p>
          <a:p>
            <a:r>
              <a:rPr lang="sk-SK" sz="2400" dirty="0" smtClean="0"/>
              <a:t>Spočítaj koľko je kusov z každého druhu a zapíš číslom.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" r="27100" b="72583"/>
          <a:stretch/>
        </p:blipFill>
        <p:spPr>
          <a:xfrm>
            <a:off x="337090" y="2172446"/>
            <a:ext cx="6772048" cy="323668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7" t="4695" r="11087" b="56244"/>
          <a:stretch/>
        </p:blipFill>
        <p:spPr>
          <a:xfrm>
            <a:off x="7340958" y="1571221"/>
            <a:ext cx="1442804" cy="50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81556" y="553792"/>
            <a:ext cx="8660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Pomôž lastovičke nájsť cestu ku svojim mláďatkám.</a:t>
            </a:r>
          </a:p>
          <a:p>
            <a:r>
              <a:rPr lang="sk-SK" sz="2400" dirty="0" smtClean="0"/>
              <a:t>Cesta vedie po púpavách. </a:t>
            </a:r>
          </a:p>
          <a:p>
            <a:r>
              <a:rPr lang="sk-SK" sz="2400" dirty="0" smtClean="0"/>
              <a:t>Použi vyjadrovanie vpravo, vľavo, hore, dolu.</a:t>
            </a:r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99">
            <a:off x="3448676" y="1815452"/>
            <a:ext cx="4756679" cy="4818718"/>
          </a:xfrm>
          <a:prstGeom prst="rect">
            <a:avLst/>
          </a:prstGeom>
        </p:spPr>
      </p:pic>
      <p:pic>
        <p:nvPicPr>
          <p:cNvPr id="3074" name="Picture 2" descr="Atlas živočíchov: lastovička domová - Na túru s NATUR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98" y="1384789"/>
            <a:ext cx="1158070" cy="184553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tákom roka 2018 je lastovička - Spoločnosť - Žurnál - Pravda.s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4406" r="9873"/>
          <a:stretch/>
        </p:blipFill>
        <p:spPr bwMode="auto">
          <a:xfrm>
            <a:off x="916407" y="4947214"/>
            <a:ext cx="2266683" cy="14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5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81556" y="553792"/>
            <a:ext cx="8626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Ktoré počasie môže byť na jar? 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evhodné prečiarkni a pomenuj značky počasia.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47" y="1584101"/>
            <a:ext cx="6416249" cy="50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81556" y="553792"/>
            <a:ext cx="862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Podčiarkni jarné oblečenie.</a:t>
            </a:r>
            <a:endParaRPr lang="sk-SK" sz="2400" dirty="0"/>
          </a:p>
        </p:txBody>
      </p:sp>
      <p:grpSp>
        <p:nvGrpSpPr>
          <p:cNvPr id="3" name="Group 430"/>
          <p:cNvGrpSpPr/>
          <p:nvPr/>
        </p:nvGrpSpPr>
        <p:grpSpPr>
          <a:xfrm>
            <a:off x="581556" y="1015457"/>
            <a:ext cx="7565280" cy="2640167"/>
            <a:chOff x="0" y="0"/>
            <a:chExt cx="8921331" cy="3929126"/>
          </a:xfrm>
        </p:grpSpPr>
        <p:pic>
          <p:nvPicPr>
            <p:cNvPr id="4" name="Picture 6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1438" y="285750"/>
              <a:ext cx="1928749" cy="1702308"/>
            </a:xfrm>
            <a:prstGeom prst="rect">
              <a:avLst/>
            </a:prstGeom>
          </p:spPr>
        </p:pic>
        <p:pic>
          <p:nvPicPr>
            <p:cNvPr id="5" name="Picture 7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57964" y="428625"/>
              <a:ext cx="1254137" cy="1571625"/>
            </a:xfrm>
            <a:prstGeom prst="rect">
              <a:avLst/>
            </a:prstGeom>
          </p:spPr>
        </p:pic>
        <p:pic>
          <p:nvPicPr>
            <p:cNvPr id="6" name="Picture 7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857587" y="428625"/>
              <a:ext cx="1786001" cy="1445387"/>
            </a:xfrm>
            <a:prstGeom prst="rect">
              <a:avLst/>
            </a:prstGeom>
          </p:spPr>
        </p:pic>
        <p:pic>
          <p:nvPicPr>
            <p:cNvPr id="7" name="Picture 7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3087" y="714413"/>
              <a:ext cx="1714500" cy="1146518"/>
            </a:xfrm>
            <a:prstGeom prst="rect">
              <a:avLst/>
            </a:prstGeom>
          </p:spPr>
        </p:pic>
        <p:pic>
          <p:nvPicPr>
            <p:cNvPr id="8" name="Picture 7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245820" y="0"/>
              <a:ext cx="1675511" cy="2143125"/>
            </a:xfrm>
            <a:prstGeom prst="rect">
              <a:avLst/>
            </a:prstGeom>
          </p:spPr>
        </p:pic>
        <p:pic>
          <p:nvPicPr>
            <p:cNvPr id="9" name="Picture 7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2143125"/>
              <a:ext cx="1786001" cy="1786001"/>
            </a:xfrm>
            <a:prstGeom prst="rect">
              <a:avLst/>
            </a:prstGeom>
          </p:spPr>
        </p:pic>
        <p:pic>
          <p:nvPicPr>
            <p:cNvPr id="10" name="Picture 8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3862413" y="2219325"/>
              <a:ext cx="1423924" cy="1352550"/>
            </a:xfrm>
            <a:prstGeom prst="rect">
              <a:avLst/>
            </a:prstGeom>
          </p:spPr>
        </p:pic>
        <p:pic>
          <p:nvPicPr>
            <p:cNvPr id="11" name="Picture 83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215213" y="2357501"/>
              <a:ext cx="1506347" cy="1281049"/>
            </a:xfrm>
            <a:prstGeom prst="rect">
              <a:avLst/>
            </a:prstGeom>
          </p:spPr>
        </p:pic>
        <p:pic>
          <p:nvPicPr>
            <p:cNvPr id="12" name="Picture 8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714462" y="2071624"/>
              <a:ext cx="2143125" cy="1694180"/>
            </a:xfrm>
            <a:prstGeom prst="rect">
              <a:avLst/>
            </a:prstGeom>
          </p:spPr>
        </p:pic>
        <p:pic>
          <p:nvPicPr>
            <p:cNvPr id="13" name="Picture 8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5572214" y="2357501"/>
              <a:ext cx="1428750" cy="1293368"/>
            </a:xfrm>
            <a:prstGeom prst="rect">
              <a:avLst/>
            </a:prstGeom>
          </p:spPr>
        </p:pic>
      </p:grpSp>
      <p:sp>
        <p:nvSpPr>
          <p:cNvPr id="14" name="BlokTextu 13"/>
          <p:cNvSpPr txBox="1"/>
          <p:nvPr/>
        </p:nvSpPr>
        <p:spPr>
          <a:xfrm>
            <a:off x="581556" y="3808809"/>
            <a:ext cx="862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Zakrúžkuj, čo patrí k jari.</a:t>
            </a:r>
            <a:endParaRPr lang="sk-SK" sz="2400" dirty="0"/>
          </a:p>
        </p:txBody>
      </p:sp>
      <p:grpSp>
        <p:nvGrpSpPr>
          <p:cNvPr id="15" name="Group 431"/>
          <p:cNvGrpSpPr/>
          <p:nvPr/>
        </p:nvGrpSpPr>
        <p:grpSpPr>
          <a:xfrm>
            <a:off x="465533" y="4270474"/>
            <a:ext cx="8858883" cy="2214245"/>
            <a:chOff x="0" y="0"/>
            <a:chExt cx="8859012" cy="2214499"/>
          </a:xfrm>
        </p:grpSpPr>
        <p:pic>
          <p:nvPicPr>
            <p:cNvPr id="16" name="Picture 9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143125" y="0"/>
              <a:ext cx="1732788" cy="2214499"/>
            </a:xfrm>
            <a:prstGeom prst="rect">
              <a:avLst/>
            </a:prstGeom>
          </p:spPr>
        </p:pic>
        <p:pic>
          <p:nvPicPr>
            <p:cNvPr id="17" name="Picture 92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928999" y="480441"/>
              <a:ext cx="1374013" cy="1734058"/>
            </a:xfrm>
            <a:prstGeom prst="rect">
              <a:avLst/>
            </a:prstGeom>
          </p:spPr>
        </p:pic>
        <p:pic>
          <p:nvPicPr>
            <p:cNvPr id="18" name="Picture 94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586486"/>
              <a:ext cx="2266950" cy="1628013"/>
            </a:xfrm>
            <a:prstGeom prst="rect">
              <a:avLst/>
            </a:prstGeom>
          </p:spPr>
        </p:pic>
        <p:pic>
          <p:nvPicPr>
            <p:cNvPr id="19" name="Picture 96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5072126" y="27559"/>
              <a:ext cx="1786001" cy="2186940"/>
            </a:xfrm>
            <a:prstGeom prst="rect">
              <a:avLst/>
            </a:prstGeom>
          </p:spPr>
        </p:pic>
        <p:pic>
          <p:nvPicPr>
            <p:cNvPr id="20" name="Picture 98"/>
            <p:cNvPicPr/>
            <p:nvPr/>
          </p:nvPicPr>
          <p:blipFill>
            <a:blip r:embed="rId16"/>
            <a:stretch>
              <a:fillRect/>
            </a:stretch>
          </p:blipFill>
          <p:spPr>
            <a:xfrm rot="-10799999" flipV="1">
              <a:off x="6643751" y="428625"/>
              <a:ext cx="2215261" cy="1785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5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151" y="2634342"/>
            <a:ext cx="8596668" cy="1320800"/>
          </a:xfrm>
        </p:spPr>
        <p:txBody>
          <a:bodyPr/>
          <a:lstStyle/>
          <a:p>
            <a:pPr algn="ctr"/>
            <a:r>
              <a:rPr lang="sk-SK" dirty="0" smtClean="0"/>
              <a:t>Ďakujem za pozornosť!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60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Použité 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dirty="0" smtClean="0"/>
          </a:p>
          <a:p>
            <a:r>
              <a:rPr lang="sk-SK" u="sng" dirty="0"/>
              <a:t>https://www.nomiland.sk/matrac-4-roc.-obdobia-jar</a:t>
            </a:r>
            <a:r>
              <a:rPr lang="sk-SK" u="sng" dirty="0" smtClean="0"/>
              <a:t>/</a:t>
            </a:r>
            <a:endParaRPr lang="sk-SK" dirty="0" smtClean="0"/>
          </a:p>
          <a:p>
            <a:r>
              <a:rPr lang="sk-SK" dirty="0" smtClean="0"/>
              <a:t>https</a:t>
            </a:r>
            <a:r>
              <a:rPr lang="sk-SK" dirty="0"/>
              <a:t>://</a:t>
            </a:r>
            <a:r>
              <a:rPr lang="sk-SK" dirty="0" smtClean="0"/>
              <a:t>napisali.sk/clanky/dlhodoba-predpoved-zima-straca-dych-a-jar-nastupuje</a:t>
            </a:r>
          </a:p>
          <a:p>
            <a:r>
              <a:rPr lang="sk-SK" dirty="0"/>
              <a:t>https://</a:t>
            </a:r>
            <a:r>
              <a:rPr lang="sk-SK" dirty="0" smtClean="0"/>
              <a:t>www.nahuby.sk</a:t>
            </a:r>
          </a:p>
          <a:p>
            <a:r>
              <a:rPr lang="sk-SK" dirty="0"/>
              <a:t>https://www.zborovna.sk</a:t>
            </a:r>
            <a:r>
              <a:rPr lang="sk-SK" dirty="0" smtClean="0"/>
              <a:t>/</a:t>
            </a:r>
          </a:p>
          <a:p>
            <a:r>
              <a:rPr lang="sk-SK" dirty="0"/>
              <a:t>https://fotogalerie.pravda.sk/foto-dna/2629-foto-tyzdna-18-spinava-sova-okupana-opica-invazia-krabov</a:t>
            </a:r>
            <a:r>
              <a:rPr lang="sk-SK" dirty="0" smtClean="0"/>
              <a:t>/</a:t>
            </a:r>
          </a:p>
          <a:p>
            <a:r>
              <a:rPr lang="sk-SK" dirty="0"/>
              <a:t>https://www.webnoviny.sk/nasvidiek/na-slovenskych-poliach-sa-uz-pracuje-polnohospodari-zacali-s-jarnymi-pracami-o-dva-tyzdne-skor</a:t>
            </a:r>
            <a:r>
              <a:rPr lang="sk-SK" dirty="0" smtClean="0"/>
              <a:t>/</a:t>
            </a:r>
          </a:p>
          <a:p>
            <a:r>
              <a:rPr lang="sk-SK" dirty="0"/>
              <a:t>https://</a:t>
            </a:r>
            <a:r>
              <a:rPr lang="sk-SK" dirty="0" smtClean="0"/>
              <a:t>www.zborovna.sk/kniznica.php?action=show_version&amp;id=235292</a:t>
            </a:r>
          </a:p>
          <a:p>
            <a:r>
              <a:rPr lang="sk-SK" dirty="0"/>
              <a:t>https://www.zborovna.sk/kniznica.php?action=show_version&amp;id=253855</a:t>
            </a:r>
          </a:p>
        </p:txBody>
      </p:sp>
    </p:spTree>
    <p:extLst>
      <p:ext uri="{BB962C8B-B14F-4D97-AF65-F5344CB8AC3E}">
        <p14:creationId xmlns:p14="http://schemas.microsoft.com/office/powerpoint/2010/main" val="38754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48" y="0"/>
            <a:ext cx="3210469" cy="3240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17" y="0"/>
            <a:ext cx="3244219" cy="3240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10" y="3240000"/>
            <a:ext cx="3218907" cy="32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36" y="3240000"/>
            <a:ext cx="3225600" cy="3240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69817" y="134547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JAR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8307977" y="4400808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ZIMA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22217" y="458547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JESEŇ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307977" y="1455335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LETO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26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Jarné mesiace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2160589"/>
            <a:ext cx="229768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</a:rPr>
              <a:t>MAREC</a:t>
            </a:r>
          </a:p>
          <a:p>
            <a:pPr marL="0" indent="0">
              <a:buNone/>
            </a:pPr>
            <a:endParaRPr lang="sk-SK" sz="3200" dirty="0" smtClean="0"/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</a:rPr>
              <a:t>APRÍL</a:t>
            </a:r>
          </a:p>
          <a:p>
            <a:pPr marL="0" indent="0">
              <a:buNone/>
            </a:pPr>
            <a:endParaRPr lang="sk-SK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3200" dirty="0" smtClean="0">
                <a:solidFill>
                  <a:schemeClr val="tx1"/>
                </a:solidFill>
              </a:rPr>
              <a:t>MÁJ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614" y="663627"/>
            <a:ext cx="5327080" cy="53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J A R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24636" y="1270000"/>
            <a:ext cx="10439157" cy="5039360"/>
          </a:xfrm>
        </p:spPr>
        <p:txBody>
          <a:bodyPr>
            <a:normAutofit/>
          </a:bodyPr>
          <a:lstStyle/>
          <a:p>
            <a:r>
              <a:rPr lang="sk-SK" sz="3600" dirty="0"/>
              <a:t>P</a:t>
            </a:r>
            <a:r>
              <a:rPr lang="sk-SK" sz="3600" dirty="0" smtClean="0"/>
              <a:t>rvý </a:t>
            </a:r>
            <a:r>
              <a:rPr lang="sk-SK" sz="3600" dirty="0"/>
              <a:t>jarný deň </a:t>
            </a:r>
            <a:r>
              <a:rPr lang="sk-SK" sz="3600" dirty="0" smtClean="0"/>
              <a:t>-</a:t>
            </a:r>
            <a:r>
              <a:rPr lang="sk-SK" sz="3600" b="1" dirty="0" smtClean="0">
                <a:solidFill>
                  <a:srgbClr val="FFC000"/>
                </a:solidFill>
              </a:rPr>
              <a:t>jarná </a:t>
            </a:r>
            <a:r>
              <a:rPr lang="sk-SK" sz="3600" b="1" dirty="0">
                <a:solidFill>
                  <a:srgbClr val="FFC000"/>
                </a:solidFill>
              </a:rPr>
              <a:t>rovnodennosť</a:t>
            </a:r>
            <a:r>
              <a:rPr lang="sk-SK" sz="3600" b="1" dirty="0">
                <a:solidFill>
                  <a:schemeClr val="tx1"/>
                </a:solidFill>
              </a:rPr>
              <a:t>.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k-SK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3600" dirty="0" smtClean="0"/>
              <a:t>   Noc </a:t>
            </a:r>
            <a:r>
              <a:rPr lang="sk-SK" sz="3600" dirty="0"/>
              <a:t>a deň sú rovnako dlhé. </a:t>
            </a:r>
            <a:endParaRPr lang="sk-SK" sz="3600" dirty="0" smtClean="0"/>
          </a:p>
          <a:p>
            <a:r>
              <a:rPr lang="sk-SK" sz="3600" dirty="0" smtClean="0"/>
              <a:t>Dátum </a:t>
            </a:r>
            <a:r>
              <a:rPr lang="sk-SK" sz="3600" b="1" dirty="0">
                <a:solidFill>
                  <a:srgbClr val="FFC000"/>
                </a:solidFill>
              </a:rPr>
              <a:t>21. </a:t>
            </a:r>
            <a:r>
              <a:rPr lang="sk-SK" sz="3600" b="1" dirty="0" smtClean="0">
                <a:solidFill>
                  <a:srgbClr val="FFC000"/>
                </a:solidFill>
              </a:rPr>
              <a:t>marec </a:t>
            </a:r>
            <a:r>
              <a:rPr lang="sk-SK" sz="3600" dirty="0" smtClean="0"/>
              <a:t>- platil </a:t>
            </a:r>
            <a:r>
              <a:rPr lang="sk-SK" sz="3600" dirty="0"/>
              <a:t>iba v prvých dvoch desaťročiach 20. storočia</a:t>
            </a:r>
            <a:r>
              <a:rPr lang="sk-SK" sz="3600" dirty="0" smtClean="0"/>
              <a:t>.</a:t>
            </a:r>
          </a:p>
          <a:p>
            <a:r>
              <a:rPr lang="sk-SK" sz="3600" dirty="0"/>
              <a:t> Od roku 2012 bude jarná rovnodennosť podľa stredoeurópskeho času vždy</a:t>
            </a:r>
            <a:r>
              <a:rPr lang="sk-SK" sz="3600" b="1" dirty="0"/>
              <a:t> </a:t>
            </a:r>
            <a:r>
              <a:rPr lang="sk-SK" sz="3600" b="1" dirty="0">
                <a:solidFill>
                  <a:srgbClr val="FFC000"/>
                </a:solidFill>
              </a:rPr>
              <a:t>20. </a:t>
            </a:r>
            <a:r>
              <a:rPr lang="sk-SK" sz="3600" b="1" dirty="0" smtClean="0">
                <a:solidFill>
                  <a:srgbClr val="FFC000"/>
                </a:solidFill>
              </a:rPr>
              <a:t>marca</a:t>
            </a:r>
            <a:r>
              <a:rPr lang="sk-SK" sz="3600" b="1" dirty="0"/>
              <a:t>.</a:t>
            </a:r>
            <a:r>
              <a:rPr lang="sk-SK" sz="3600" b="1" dirty="0" smtClean="0"/>
              <a:t>       </a:t>
            </a:r>
            <a:endParaRPr lang="sk-SK" sz="3600" dirty="0"/>
          </a:p>
          <a:p>
            <a:r>
              <a:rPr lang="sk-SK" sz="3600" dirty="0" smtClean="0"/>
              <a:t> </a:t>
            </a:r>
            <a:r>
              <a:rPr lang="sk-SK" sz="3600" dirty="0"/>
              <a:t>O</a:t>
            </a:r>
            <a:r>
              <a:rPr lang="sk-SK" sz="3600" dirty="0" smtClean="0"/>
              <a:t>d </a:t>
            </a:r>
            <a:r>
              <a:rPr lang="sk-SK" sz="3600" dirty="0"/>
              <a:t>roku 2048 sa bude objavovať aj </a:t>
            </a:r>
            <a:r>
              <a:rPr lang="sk-SK" sz="3600" b="1" dirty="0">
                <a:solidFill>
                  <a:srgbClr val="FFC000"/>
                </a:solidFill>
              </a:rPr>
              <a:t>19. marca</a:t>
            </a:r>
            <a:r>
              <a:rPr lang="sk-SK" sz="3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5018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Poslovia jari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2" name="Picture 8" descr="obrázok k člán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43979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cian biely   Ciconia cico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8" y="330909"/>
            <a:ext cx="1991351" cy="26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elorítka dom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41" y="3669728"/>
            <a:ext cx="3387144" cy="25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893194" y="4755241"/>
            <a:ext cx="240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snežienka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718479" y="6375847"/>
            <a:ext cx="171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lastovička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6718479" y="3131686"/>
            <a:ext cx="146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bocian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678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Jarné kvety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Objekt 1">
            <a:hlinkClick r:id="rId3" action="ppaction://program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458025"/>
              </p:ext>
            </p:extLst>
          </p:nvPr>
        </p:nvGraphicFramePr>
        <p:xfrm>
          <a:off x="4975668" y="2005874"/>
          <a:ext cx="3928246" cy="220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resentation" r:id="rId4" imgW="1531778" imgH="861051" progId="PowerPoint.Show.12">
                  <p:embed/>
                </p:oleObj>
              </mc:Choice>
              <mc:Fallback>
                <p:oleObj name="Presentation" r:id="rId4" imgW="1531778" imgH="861051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668" y="2005874"/>
                        <a:ext cx="3928246" cy="2206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 descr="Servítka - Jarné kvety 2 - Kvety - Kreatívny sv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805713"/>
            <a:ext cx="4064483" cy="40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strid voedt drie kuikentjes op: “Maar binnenkort gooi ik ze op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6" y="1442133"/>
            <a:ext cx="3543481" cy="20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Zvieratká na jar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77334" y="1442133"/>
            <a:ext cx="8596668" cy="1327194"/>
          </a:xfrm>
        </p:spPr>
        <p:txBody>
          <a:bodyPr>
            <a:normAutofit/>
          </a:bodyPr>
          <a:lstStyle/>
          <a:p>
            <a:r>
              <a:rPr lang="sk-SK" sz="3600" dirty="0" smtClean="0"/>
              <a:t>Rodia a liahnu sa mláďatká.</a:t>
            </a:r>
            <a:endParaRPr lang="sk-SK" sz="3600" dirty="0"/>
          </a:p>
        </p:txBody>
      </p:sp>
      <p:pic>
        <p:nvPicPr>
          <p:cNvPr id="3074" name="Picture 2" descr="60 Best Duck's images | Animals, Baby ducks, 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610214"/>
            <a:ext cx="4156545" cy="31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922416" y="5727625"/>
            <a:ext cx="180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káčatká</a:t>
            </a:r>
            <a:endParaRPr lang="sk-SK" sz="2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6061166" y="6189290"/>
            <a:ext cx="180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húsatká</a:t>
            </a:r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7204165" y="3324076"/>
            <a:ext cx="180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kuriatka</a:t>
            </a:r>
            <a:endParaRPr lang="sk-SK" sz="2400" dirty="0"/>
          </a:p>
        </p:txBody>
      </p:sp>
      <p:pic>
        <p:nvPicPr>
          <p:cNvPr id="3078" name="Picture 6" descr="hus, húsatá, húsatk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4" y="3822214"/>
            <a:ext cx="3074125" cy="23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Práce na poliach i v záhrade</a:t>
            </a:r>
            <a:endParaRPr lang="sk-SK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77334" y="1468258"/>
            <a:ext cx="8596668" cy="190196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Najskôr si pripravíme pôdu a potom sadíme.</a:t>
            </a:r>
          </a:p>
          <a:p>
            <a:r>
              <a:rPr lang="sk-SK" sz="2800" dirty="0" smtClean="0"/>
              <a:t>V záhrade ručne, na poliach pomáhajú stroje.</a:t>
            </a:r>
            <a:endParaRPr lang="sk-SK" sz="2800" dirty="0"/>
          </a:p>
        </p:txBody>
      </p:sp>
      <p:pic>
        <p:nvPicPr>
          <p:cNvPr id="4098" name="Picture 2" descr="Sadenie cibuľovín do z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86566"/>
            <a:ext cx="4613123" cy="30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 slovenských poliach sa už pracuje, poľnohospodári pre teplé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" r="21642" b="6900"/>
          <a:stretch/>
        </p:blipFill>
        <p:spPr bwMode="auto">
          <a:xfrm>
            <a:off x="5400130" y="3174226"/>
            <a:ext cx="3873872" cy="30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56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247" y="649357"/>
            <a:ext cx="9720701" cy="13208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accent2">
                    <a:lumMod val="75000"/>
                  </a:schemeClr>
                </a:solidFill>
              </a:rPr>
              <a:t>Jarné zvyky a tradície -Vynášanie </a:t>
            </a:r>
            <a:r>
              <a:rPr lang="sk-SK" sz="4000" dirty="0">
                <a:solidFill>
                  <a:schemeClr val="accent2">
                    <a:lumMod val="75000"/>
                  </a:schemeClr>
                </a:solidFill>
              </a:rPr>
              <a:t>Moreny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89950" y="1429070"/>
            <a:ext cx="9616197" cy="435777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Morena – bohyňa smrti a zimy. Slamená </a:t>
            </a:r>
            <a:r>
              <a:rPr lang="sk-SK" sz="2800" dirty="0"/>
              <a:t>figurína oblečená do ženských šiat, ktorú ľudia nosili po dedine a nakoniec ju hodili do potoka alebo spálili. Verili, že takto vyženú choroby, </a:t>
            </a:r>
            <a:r>
              <a:rPr lang="sk-SK" sz="2800" dirty="0" smtClean="0"/>
              <a:t>ba </a:t>
            </a:r>
            <a:r>
              <a:rPr lang="sk-SK" sz="2800" dirty="0"/>
              <a:t>aj smrť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Morena sa vynášala dve </a:t>
            </a:r>
          </a:p>
          <a:p>
            <a:pPr marL="0" indent="0">
              <a:buNone/>
            </a:pPr>
            <a:r>
              <a:rPr lang="sk-SK" sz="2800" dirty="0" smtClean="0"/>
              <a:t>   nedele pred Veľkou nocou </a:t>
            </a:r>
          </a:p>
          <a:p>
            <a:pPr marL="0" indent="0">
              <a:buNone/>
            </a:pPr>
            <a:r>
              <a:rPr lang="sk-SK" sz="2800" dirty="0" smtClean="0"/>
              <a:t>   na tzv. Smrtnú nedeľu.</a:t>
            </a:r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6380" r="15951" b="15905"/>
          <a:stretch/>
        </p:blipFill>
        <p:spPr>
          <a:xfrm>
            <a:off x="5344732" y="3161811"/>
            <a:ext cx="3394319" cy="36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718</TotalTime>
  <Words>274</Words>
  <Application>Microsoft Office PowerPoint</Application>
  <PresentationFormat>Širokouhlá</PresentationFormat>
  <Paragraphs>66</Paragraphs>
  <Slides>18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 3</vt:lpstr>
      <vt:lpstr>Fazeta</vt:lpstr>
      <vt:lpstr>Presentation</vt:lpstr>
      <vt:lpstr>Štyri ročné obdobia - JAR</vt:lpstr>
      <vt:lpstr>Prezentácia programu PowerPoint</vt:lpstr>
      <vt:lpstr>Jarné mesiace</vt:lpstr>
      <vt:lpstr>J A R</vt:lpstr>
      <vt:lpstr>Poslovia jari</vt:lpstr>
      <vt:lpstr>Jarné kvety</vt:lpstr>
      <vt:lpstr>Zvieratká na jar</vt:lpstr>
      <vt:lpstr>Práce na poliach i v záhrade</vt:lpstr>
      <vt:lpstr>Jarné zvyky a tradície -Vynášanie Moreny</vt:lpstr>
      <vt:lpstr>Jarné pranostiky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pozornosť!</vt:lpstr>
      <vt:lpstr>Použité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Mária Pánisová</dc:creator>
  <cp:lastModifiedBy>Mária</cp:lastModifiedBy>
  <cp:revision>49</cp:revision>
  <dcterms:created xsi:type="dcterms:W3CDTF">2020-04-20T12:24:39Z</dcterms:created>
  <dcterms:modified xsi:type="dcterms:W3CDTF">2020-05-13T20:42:17Z</dcterms:modified>
</cp:coreProperties>
</file>