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6" r:id="rId2"/>
    <p:sldId id="257" r:id="rId3"/>
    <p:sldId id="266" r:id="rId4"/>
    <p:sldId id="265" r:id="rId5"/>
    <p:sldId id="264" r:id="rId6"/>
    <p:sldId id="261" r:id="rId7"/>
    <p:sldId id="262" r:id="rId8"/>
    <p:sldId id="268" r:id="rId9"/>
    <p:sldId id="267" r:id="rId10"/>
    <p:sldId id="259" r:id="rId11"/>
    <p:sldId id="269" r:id="rId12"/>
    <p:sldId id="270" r:id="rId13"/>
    <p:sldId id="271" r:id="rId14"/>
    <p:sldId id="273" r:id="rId15"/>
    <p:sldId id="272" r:id="rId16"/>
    <p:sldId id="274" r:id="rId17"/>
    <p:sldId id="275" r:id="rId18"/>
    <p:sldId id="277" r:id="rId19"/>
    <p:sldId id="280" r:id="rId20"/>
    <p:sldId id="278" r:id="rId21"/>
    <p:sldId id="279" r:id="rId22"/>
    <p:sldId id="291" r:id="rId23"/>
    <p:sldId id="282" r:id="rId24"/>
    <p:sldId id="284" r:id="rId25"/>
    <p:sldId id="285" r:id="rId26"/>
    <p:sldId id="286" r:id="rId27"/>
    <p:sldId id="263" r:id="rId28"/>
    <p:sldId id="287" r:id="rId29"/>
    <p:sldId id="288" r:id="rId30"/>
    <p:sldId id="289" r:id="rId31"/>
    <p:sldId id="290" r:id="rId32"/>
    <p:sldId id="260" r:id="rId33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00"/>
    <a:srgbClr val="D60093"/>
    <a:srgbClr val="006600"/>
    <a:srgbClr val="009900"/>
    <a:srgbClr val="003300"/>
    <a:srgbClr val="F8F3E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53" autoAdjust="0"/>
    <p:restoredTop sz="94660"/>
  </p:normalViewPr>
  <p:slideViewPr>
    <p:cSldViewPr snapToGrid="0">
      <p:cViewPr varScale="1">
        <p:scale>
          <a:sx n="82" d="100"/>
          <a:sy n="82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0B48D50-BF11-47E8-A7AA-3928F9444E37}" type="datetimeFigureOut">
              <a:rPr lang="sk-SK" smtClean="0"/>
              <a:t>29. 4. 2020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C0788DF-3AE8-4539-BD30-5448C7E6A373}" type="slidenum">
              <a:rPr lang="sk-SK" smtClean="0"/>
              <a:t>‹#›</a:t>
            </a:fld>
            <a:endParaRPr lang="sk-SK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19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8D50-BF11-47E8-A7AA-3928F9444E37}" type="datetimeFigureOut">
              <a:rPr lang="sk-SK" smtClean="0"/>
              <a:t>29. 4. 2020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88DF-3AE8-4539-BD30-5448C7E6A37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39078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8D50-BF11-47E8-A7AA-3928F9444E37}" type="datetimeFigureOut">
              <a:rPr lang="sk-SK" smtClean="0"/>
              <a:t>29. 4. 2020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88DF-3AE8-4539-BD30-5448C7E6A373}" type="slidenum">
              <a:rPr lang="sk-SK" smtClean="0"/>
              <a:t>‹#›</a:t>
            </a:fld>
            <a:endParaRPr lang="sk-SK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334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8D50-BF11-47E8-A7AA-3928F9444E37}" type="datetimeFigureOut">
              <a:rPr lang="sk-SK" smtClean="0"/>
              <a:t>29. 4. 2020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88DF-3AE8-4539-BD30-5448C7E6A373}" type="slidenum">
              <a:rPr lang="sk-SK" smtClean="0"/>
              <a:t>‹#›</a:t>
            </a:fld>
            <a:endParaRPr lang="sk-SK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4251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8D50-BF11-47E8-A7AA-3928F9444E37}" type="datetimeFigureOut">
              <a:rPr lang="sk-SK" smtClean="0"/>
              <a:t>29. 4. 2020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88DF-3AE8-4539-BD30-5448C7E6A37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39498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8D50-BF11-47E8-A7AA-3928F9444E37}" type="datetimeFigureOut">
              <a:rPr lang="sk-SK" smtClean="0"/>
              <a:t>29. 4. 2020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88DF-3AE8-4539-BD30-5448C7E6A373}" type="slidenum">
              <a:rPr lang="sk-SK" smtClean="0"/>
              <a:t>‹#›</a:t>
            </a:fld>
            <a:endParaRPr lang="sk-SK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965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8D50-BF11-47E8-A7AA-3928F9444E37}" type="datetimeFigureOut">
              <a:rPr lang="sk-SK" smtClean="0"/>
              <a:t>29. 4. 2020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88DF-3AE8-4539-BD30-5448C7E6A373}" type="slidenum">
              <a:rPr lang="sk-SK" smtClean="0"/>
              <a:t>‹#›</a:t>
            </a:fld>
            <a:endParaRPr lang="sk-SK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379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8D50-BF11-47E8-A7AA-3928F9444E37}" type="datetimeFigureOut">
              <a:rPr lang="sk-SK" smtClean="0"/>
              <a:t>29. 4. 2020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88DF-3AE8-4539-BD30-5448C7E6A373}" type="slidenum">
              <a:rPr lang="sk-SK" smtClean="0"/>
              <a:t>‹#›</a:t>
            </a:fld>
            <a:endParaRPr lang="sk-SK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404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8D50-BF11-47E8-A7AA-3928F9444E37}" type="datetimeFigureOut">
              <a:rPr lang="sk-SK" smtClean="0"/>
              <a:t>29. 4. 2020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88DF-3AE8-4539-BD30-5448C7E6A373}" type="slidenum">
              <a:rPr lang="sk-SK" smtClean="0"/>
              <a:t>‹#›</a:t>
            </a:fld>
            <a:endParaRPr lang="sk-SK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23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8D50-BF11-47E8-A7AA-3928F9444E37}" type="datetimeFigureOut">
              <a:rPr lang="sk-SK" smtClean="0"/>
              <a:t>29. 4. 2020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88DF-3AE8-4539-BD30-5448C7E6A37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37863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8D50-BF11-47E8-A7AA-3928F9444E37}" type="datetimeFigureOut">
              <a:rPr lang="sk-SK" smtClean="0"/>
              <a:t>29. 4. 2020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88DF-3AE8-4539-BD30-5448C7E6A373}" type="slidenum">
              <a:rPr lang="sk-SK" smtClean="0"/>
              <a:t>‹#›</a:t>
            </a:fld>
            <a:endParaRPr lang="sk-SK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112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8D50-BF11-47E8-A7AA-3928F9444E37}" type="datetimeFigureOut">
              <a:rPr lang="sk-SK" smtClean="0"/>
              <a:t>29. 4. 2020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88DF-3AE8-4539-BD30-5448C7E6A37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40686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8D50-BF11-47E8-A7AA-3928F9444E37}" type="datetimeFigureOut">
              <a:rPr lang="sk-SK" smtClean="0"/>
              <a:t>29. 4. 2020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88DF-3AE8-4539-BD30-5448C7E6A373}" type="slidenum">
              <a:rPr lang="sk-SK" smtClean="0"/>
              <a:t>‹#›</a:t>
            </a:fld>
            <a:endParaRPr lang="sk-SK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119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8D50-BF11-47E8-A7AA-3928F9444E37}" type="datetimeFigureOut">
              <a:rPr lang="sk-SK" smtClean="0"/>
              <a:t>29. 4. 2020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88DF-3AE8-4539-BD30-5448C7E6A373}" type="slidenum">
              <a:rPr lang="sk-SK" smtClean="0"/>
              <a:t>‹#›</a:t>
            </a:fld>
            <a:endParaRPr lang="sk-SK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21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8D50-BF11-47E8-A7AA-3928F9444E37}" type="datetimeFigureOut">
              <a:rPr lang="sk-SK" smtClean="0"/>
              <a:t>29. 4. 2020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88DF-3AE8-4539-BD30-5448C7E6A37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26186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8D50-BF11-47E8-A7AA-3928F9444E37}" type="datetimeFigureOut">
              <a:rPr lang="sk-SK" smtClean="0"/>
              <a:t>29. 4. 2020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88DF-3AE8-4539-BD30-5448C7E6A373}" type="slidenum">
              <a:rPr lang="sk-SK" smtClean="0"/>
              <a:t>‹#›</a:t>
            </a:fld>
            <a:endParaRPr lang="sk-SK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370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8D50-BF11-47E8-A7AA-3928F9444E37}" type="datetimeFigureOut">
              <a:rPr lang="sk-SK" smtClean="0"/>
              <a:t>29. 4. 2020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88DF-3AE8-4539-BD30-5448C7E6A37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47124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0B48D50-BF11-47E8-A7AA-3928F9444E37}" type="datetimeFigureOut">
              <a:rPr lang="sk-SK" smtClean="0"/>
              <a:t>29. 4. 2020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C0788DF-3AE8-4539-BD30-5448C7E6A37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36758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jpeg"/><Relationship Id="rId7" Type="http://schemas.openxmlformats.org/officeDocument/2006/relationships/image" Target="../media/image55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hyperlink" Target="https://sk.wikipedia.org/w/index.php?title=Ma%C4%8Dkovit%C3%A9_%C5%A1elmy&amp;action=edit&amp;redlink=1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73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jp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g"/><Relationship Id="rId7" Type="http://schemas.openxmlformats.org/officeDocument/2006/relationships/image" Target="../media/image79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tparadise.sk/hlodavce-2/skrecok-dzungarsky/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jpg"/><Relationship Id="rId4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hyperlink" Target="https://sk.wikipedia.org/wiki/Korela_chocholat%C3%A1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110.png"/><Relationship Id="rId5" Type="http://schemas.openxmlformats.org/officeDocument/2006/relationships/image" Target="../media/image106.png"/><Relationship Id="rId10" Type="http://schemas.openxmlformats.org/officeDocument/2006/relationships/image" Target="../media/image109.png"/><Relationship Id="rId4" Type="http://schemas.openxmlformats.org/officeDocument/2006/relationships/image" Target="../media/image105.jpg"/><Relationship Id="rId9" Type="http://schemas.openxmlformats.org/officeDocument/2006/relationships/image" Target="../media/image10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k.wikipedia.org/wiki/S%C3%BAbor:Canis_lupus_portrait.jp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8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hyperlink" Target="https://www.google.sk/url?sa=i&amp;url=http://feelgrafix.com/925530-beagles.html&amp;psig=AOvVaw1_v7g99kJHL83-2nF5dAc7&amp;ust=1587818556063000&amp;source=images&amp;cd=vfe&amp;ved=0CAIQjRxqFwoTCKjPlqSLgekCFQAAAAAdAAAAABAb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9.jpg"/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12" Type="http://schemas.openxmlformats.org/officeDocument/2006/relationships/image" Target="../media/image38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41.jpeg"/><Relationship Id="rId10" Type="http://schemas.openxmlformats.org/officeDocument/2006/relationships/image" Target="../media/image36.jpg"/><Relationship Id="rId4" Type="http://schemas.microsoft.com/office/2007/relationships/hdphoto" Target="../media/hdphoto3.wdp"/><Relationship Id="rId9" Type="http://schemas.openxmlformats.org/officeDocument/2006/relationships/image" Target="../media/image35.jpg"/><Relationship Id="rId14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hyperlink" Target="https://www.google.sk/url?sa=i&amp;url=https://www.fandimeserialum.cz/film/3540-haciko-pribeh-psa/galerie/61053&amp;psig=AOvVaw1Kpp7xWfSJhKI-KMwfYdOu&amp;ust=1587396840850000&amp;source=images&amp;cd=vfe&amp;ved=0CAIQjRxqFwoTCPCex6no9OgCFQAAAAAdAAAAABAS" TargetMode="External"/><Relationship Id="rId7" Type="http://schemas.openxmlformats.org/officeDocument/2006/relationships/image" Target="../media/image46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76498" y="1536701"/>
            <a:ext cx="7251702" cy="2142064"/>
          </a:xfrm>
        </p:spPr>
        <p:txBody>
          <a:bodyPr/>
          <a:lstStyle/>
          <a:p>
            <a:r>
              <a:rPr lang="sk-SK" sz="7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 JULIAN" panose="02000000000000000000" pitchFamily="2" charset="0"/>
              </a:rPr>
              <a:t>NAŠI DOMÁCI MILÁČIKOVIA</a:t>
            </a:r>
            <a:endParaRPr lang="sk-SK" sz="7200" dirty="0">
              <a:latin typeface="AR JULIAN" panose="02000000000000000000" pitchFamily="2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692398" y="4203700"/>
            <a:ext cx="6819902" cy="711198"/>
          </a:xfrm>
        </p:spPr>
        <p:txBody>
          <a:bodyPr>
            <a:normAutofit/>
          </a:bodyPr>
          <a:lstStyle/>
          <a:p>
            <a:r>
              <a:rPr lang="sk-SK" sz="32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 JULIAN" panose="02000000000000000000" pitchFamily="2" charset="0"/>
              </a:rPr>
              <a:t>PRIPRAVILA: Xénia Šimková</a:t>
            </a:r>
            <a:endParaRPr lang="sk-SK" sz="3200" b="1" dirty="0">
              <a:ln w="12700">
                <a:solidFill>
                  <a:schemeClr val="accent2">
                    <a:lumMod val="50000"/>
                  </a:schemeClr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 JULIAN" panose="02000000000000000000" pitchFamily="2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200" y="2400300"/>
            <a:ext cx="4572000" cy="45720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22" y="261823"/>
            <a:ext cx="3137123" cy="325120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801" y="-4813"/>
            <a:ext cx="2626798" cy="2033157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275" y="5076824"/>
            <a:ext cx="1619250" cy="161925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7262"/>
            <a:ext cx="3043641" cy="337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9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19352" y="751944"/>
            <a:ext cx="7149105" cy="1303867"/>
          </a:xfr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LITERÁRNE  PRÍBEHY</a:t>
            </a:r>
            <a:endParaRPr lang="sk-SK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1879347" y="2482419"/>
            <a:ext cx="86291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000" b="0" i="0" u="none" strike="noStrike" dirty="0" smtClean="0">
                <a:solidFill>
                  <a:schemeClr val="accent4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Nie všetky psie príbehy sa dostali do kníh, ale aj tak je zbierka bohatá:</a:t>
            </a:r>
          </a:p>
          <a:p>
            <a:pPr algn="ctr"/>
            <a:r>
              <a:rPr lang="sk-SK" sz="2000" b="0" i="0" u="none" strike="noStrike" dirty="0" smtClean="0">
                <a:solidFill>
                  <a:schemeClr val="accent4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sk-SK" sz="2000" b="0" i="0" u="none" strike="noStrike" dirty="0" smtClean="0">
                <a:solidFill>
                  <a:schemeClr val="accent5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rozprávky, pátračky, očarujúce príbehy pre každého.</a:t>
            </a:r>
            <a:endParaRPr lang="sk-SK" sz="2000" b="0" i="0" u="none" strike="noStrike" dirty="0">
              <a:solidFill>
                <a:schemeClr val="accent5">
                  <a:lumMod val="75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" y="189459"/>
            <a:ext cx="2222498" cy="22086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36" y="3473958"/>
            <a:ext cx="2280918" cy="31810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2" y="3480794"/>
            <a:ext cx="2274572" cy="32128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246" y="3316497"/>
            <a:ext cx="2249800" cy="33325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958" y="3310520"/>
            <a:ext cx="2166938" cy="33444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94" y="3855855"/>
            <a:ext cx="2028358" cy="27991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186" y="111423"/>
            <a:ext cx="1840016" cy="239871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7762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11392" y="310815"/>
            <a:ext cx="4199584" cy="1303867"/>
          </a:xfrm>
        </p:spPr>
        <p:txBody>
          <a:bodyPr>
            <a:normAutofit/>
          </a:bodyPr>
          <a:lstStyle/>
          <a:p>
            <a:r>
              <a:rPr lang="sk-SK" sz="6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MAČKA</a:t>
            </a:r>
            <a:endParaRPr lang="sk-SK" sz="6000" dirty="0">
              <a:latin typeface="Roboto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11370" y="2584495"/>
            <a:ext cx="6310647" cy="27087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sk-SK" sz="2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Mačka domáca </a:t>
            </a:r>
            <a:r>
              <a:rPr lang="sk-SK" sz="22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je už niekoľko storočí domestikovaný poddruh </a:t>
            </a:r>
            <a:r>
              <a:rPr lang="sk-SK" sz="2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mačky </a:t>
            </a:r>
            <a:r>
              <a:rPr lang="sk-SK" sz="22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divej </a:t>
            </a:r>
          </a:p>
          <a:p>
            <a:pPr>
              <a:lnSpc>
                <a:spcPct val="160000"/>
              </a:lnSpc>
            </a:pPr>
            <a:r>
              <a:rPr lang="sk-SK" sz="22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patrí </a:t>
            </a:r>
            <a:r>
              <a:rPr lang="sk-SK" sz="22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medzi </a:t>
            </a:r>
            <a:r>
              <a:rPr lang="sk-SK" sz="22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malé </a:t>
            </a:r>
            <a:r>
              <a:rPr lang="sk-SK" sz="2200" u="sng" dirty="0">
                <a:latin typeface="Comic Sans MS" panose="030F0702030302020204" pitchFamily="66" charset="0"/>
                <a:hlinkClick r:id="rId2" tooltip="Mačkovité šelmy (stránka neexistuje)"/>
              </a:rPr>
              <a:t>mačkovité </a:t>
            </a:r>
            <a:r>
              <a:rPr lang="sk-SK" sz="2200" u="sng" dirty="0" smtClean="0">
                <a:latin typeface="Comic Sans MS" panose="030F0702030302020204" pitchFamily="66" charset="0"/>
                <a:hlinkClick r:id="rId2" tooltip="Mačkovité šelmy (stránka neexistuje)"/>
              </a:rPr>
              <a:t>šelmy</a:t>
            </a:r>
            <a:endParaRPr lang="sk-SK" sz="2200" u="sng" dirty="0" smtClean="0">
              <a:latin typeface="Comic Sans MS" panose="030F0702030302020204" pitchFamily="66" charset="0"/>
            </a:endParaRPr>
          </a:p>
          <a:p>
            <a:pPr>
              <a:lnSpc>
                <a:spcPct val="160000"/>
              </a:lnSpc>
            </a:pPr>
            <a:r>
              <a:rPr lang="sk-SK" sz="22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je </a:t>
            </a:r>
            <a:r>
              <a:rPr lang="sk-SK" sz="22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predátor</a:t>
            </a:r>
            <a:r>
              <a:rPr lang="sk-SK" sz="22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sk-SK" sz="22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j</a:t>
            </a:r>
            <a:r>
              <a:rPr lang="sk-SK" sz="22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ej </a:t>
            </a:r>
            <a:r>
              <a:rPr lang="sk-SK" sz="22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telo je prispôsobené k lovu.</a:t>
            </a:r>
            <a:endParaRPr lang="sk-SK" sz="2200" u="sng" dirty="0" smtClean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endParaRPr lang="sk-SK" altLang="sk-SK" sz="2200" dirty="0" smtClean="0"/>
          </a:p>
        </p:txBody>
      </p:sp>
      <p:sp>
        <p:nvSpPr>
          <p:cNvPr id="5" name="Obdĺžnik 4"/>
          <p:cNvSpPr/>
          <p:nvPr/>
        </p:nvSpPr>
        <p:spPr>
          <a:xfrm>
            <a:off x="1029505" y="5502085"/>
            <a:ext cx="10176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Ešte prednedávnom bola mačka neodmysliteľnou súčasťou každého vidieckeho domu.</a:t>
            </a:r>
            <a:endParaRPr lang="sk-SK" altLang="sk-SK" sz="2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2679712" y="1452366"/>
            <a:ext cx="88846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20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Mačky boli </a:t>
            </a:r>
            <a:r>
              <a:rPr lang="sk-SK" sz="22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milované a uctievané ako bohyne, </a:t>
            </a:r>
            <a:r>
              <a:rPr lang="sk-SK" sz="220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ale </a:t>
            </a:r>
            <a:r>
              <a:rPr lang="sk-SK" sz="22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aj prenasledované a zatracované ako zlé tvory či predpovede </a:t>
            </a:r>
            <a:r>
              <a:rPr lang="sk-SK" sz="220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nešťastia.</a:t>
            </a:r>
            <a:endParaRPr lang="sk-SK" sz="22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881" y="2496047"/>
            <a:ext cx="3873856" cy="2711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Šípka doprava 8"/>
          <p:cNvSpPr/>
          <p:nvPr/>
        </p:nvSpPr>
        <p:spPr>
          <a:xfrm>
            <a:off x="6014434" y="3309870"/>
            <a:ext cx="1210613" cy="263411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6" t="4639" r="12789"/>
          <a:stretch/>
        </p:blipFill>
        <p:spPr>
          <a:xfrm>
            <a:off x="193183" y="184991"/>
            <a:ext cx="2564709" cy="224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3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29915" y="833845"/>
            <a:ext cx="5732170" cy="651934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/>
            </a:r>
            <a:b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</a:br>
            <a: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CHARAKTERISTIKA</a:t>
            </a:r>
            <a:r>
              <a:rPr lang="sk-SK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/>
            </a:r>
            <a:br>
              <a:rPr lang="sk-SK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</a:br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845129" y="2346231"/>
            <a:ext cx="1074312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po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svojich predkoch zdedila vynikajúci </a:t>
            </a:r>
            <a:r>
              <a:rPr lang="sk-SK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zrak</a:t>
            </a:r>
            <a:r>
              <a:rPr lang="sk-SK" sz="2000" dirty="0">
                <a:latin typeface="Comic Sans MS" panose="030F0702030302020204" pitchFamily="66" charset="0"/>
              </a:rPr>
              <a:t>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sk-SK" sz="2000" dirty="0">
                <a:latin typeface="Comic Sans MS" panose="030F0702030302020204" pitchFamily="66" charset="0"/>
              </a:rPr>
              <a:t> </a:t>
            </a:r>
            <a:r>
              <a:rPr lang="sk-SK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sluch</a:t>
            </a:r>
            <a:endParaRPr lang="sk-SK" sz="2000" dirty="0"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vidí farebne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má ostré zuby a pazúry, lapenú korisť dokáže rýchlo zabiť, </a:t>
            </a:r>
            <a:r>
              <a:rPr lang="sk-SK" sz="2000" kern="1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pazúry zaťahuje </a:t>
            </a:r>
            <a:r>
              <a:rPr lang="sk-SK" sz="2000" kern="1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do pružných puzdier, aby sa </a:t>
            </a:r>
            <a:r>
              <a:rPr lang="sk-SK" sz="2000" kern="1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neotupovali</a:t>
            </a:r>
            <a:endParaRPr lang="sk-SK" sz="2000" dirty="0" smtClean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pri </a:t>
            </a:r>
            <a:r>
              <a:rPr lang="sk-SK" alt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ústach má dlhé hmatové </a:t>
            </a:r>
            <a:r>
              <a:rPr lang="sk-SK" alt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fúzy</a:t>
            </a:r>
            <a:endParaRPr lang="sk-SK" sz="2000" dirty="0" smtClean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lovu dokonale prispôsobené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telo,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plné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sily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dokáže vyvinúť veľkú rýchlosť a vysoko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skákať</a:t>
            </a:r>
            <a:endParaRPr lang="sk-SK" sz="2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2286001" y="1597768"/>
            <a:ext cx="7225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Mačky sú </a:t>
            </a:r>
            <a:r>
              <a:rPr lang="sk-SK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pokojné zvieratá, ktoré prespia väčšinu dňa. </a:t>
            </a:r>
            <a:endParaRPr lang="sk-SK" sz="2000" dirty="0" smtClean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sk-SK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Pohybujú </a:t>
            </a:r>
            <a:r>
              <a:rPr lang="sk-SK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sa potichu a človek veľakrát o nich ani </a:t>
            </a:r>
            <a:r>
              <a:rPr lang="sk-SK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nevie.</a:t>
            </a:r>
            <a:endParaRPr lang="sk-SK" sz="20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2286001" y="456911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k-SK" altLang="sk-SK" sz="2000" dirty="0">
              <a:latin typeface="Comic Sans MS" panose="030F0702030302020204" pitchFamily="66" charset="0"/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845129" y="5581274"/>
            <a:ext cx="108354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altLang="sk-SK" sz="20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nevie prejaviť podriadenosť človeku, </a:t>
            </a:r>
            <a:r>
              <a:rPr lang="sk-SK" sz="20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je individualista, je ťažké stanoviť jej </a:t>
            </a:r>
            <a:r>
              <a:rPr lang="sk-SK" sz="20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hranice</a:t>
            </a:r>
            <a:endParaRPr lang="sk-SK" sz="2000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sama sa rozhoduje, v koho spoločnosti bude tráviť čas </a:t>
            </a:r>
            <a:endParaRPr lang="sk-SK" sz="2000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37" y="309891"/>
            <a:ext cx="2351776" cy="2351776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5"/>
          <a:stretch/>
        </p:blipFill>
        <p:spPr>
          <a:xfrm>
            <a:off x="9105363" y="435765"/>
            <a:ext cx="2608202" cy="2284583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4" t="33295" r="37687"/>
          <a:stretch/>
        </p:blipFill>
        <p:spPr>
          <a:xfrm rot="17603142">
            <a:off x="9573046" y="2890454"/>
            <a:ext cx="1145669" cy="331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6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10219" y="513975"/>
            <a:ext cx="5538987" cy="1018611"/>
          </a:xfrm>
        </p:spPr>
        <p:txBody>
          <a:bodyPr/>
          <a:lstStyle/>
          <a:p>
            <a: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VEK  MAČKY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935" y="313175"/>
            <a:ext cx="2880785" cy="2880785"/>
          </a:xfrm>
          <a:prstGeom prst="rect">
            <a:avLst/>
          </a:prstGeom>
        </p:spPr>
      </p:pic>
      <p:graphicFrame>
        <p:nvGraphicFramePr>
          <p:cNvPr id="6" name="Tabuľ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380331"/>
              </p:ext>
            </p:extLst>
          </p:nvPr>
        </p:nvGraphicFramePr>
        <p:xfrm>
          <a:off x="467204" y="3026534"/>
          <a:ext cx="8932744" cy="3356466"/>
        </p:xfrm>
        <a:graphic>
          <a:graphicData uri="http://schemas.openxmlformats.org/drawingml/2006/table">
            <a:tbl>
              <a:tblPr/>
              <a:tblGrid>
                <a:gridCol w="1116593"/>
                <a:gridCol w="1116593"/>
                <a:gridCol w="1116593"/>
                <a:gridCol w="1116593"/>
                <a:gridCol w="1116593"/>
                <a:gridCol w="1116593"/>
                <a:gridCol w="1116593"/>
                <a:gridCol w="1116593"/>
              </a:tblGrid>
              <a:tr h="340295">
                <a:tc gridSpan="8">
                  <a:txBody>
                    <a:bodyPr/>
                    <a:lstStyle/>
                    <a:p>
                      <a:pPr algn="ctr"/>
                      <a:r>
                        <a:rPr lang="sk-SK" sz="1700" dirty="0">
                          <a:effectLst/>
                        </a:rPr>
                        <a:t>Prepočtová tabuľka mačacích rokov na roky ľudské 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340295">
                <a:tc>
                  <a:txBody>
                    <a:bodyPr/>
                    <a:lstStyle/>
                    <a:p>
                      <a:pPr algn="ctr"/>
                      <a:r>
                        <a:rPr lang="sk-SK" sz="1700" dirty="0">
                          <a:effectLst/>
                        </a:rPr>
                        <a:t>Mačka 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700" dirty="0">
                          <a:effectLst/>
                        </a:rPr>
                        <a:t>Človek 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700">
                          <a:effectLst/>
                        </a:rPr>
                        <a:t>Mačka 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700">
                          <a:effectLst/>
                        </a:rPr>
                        <a:t>Človek 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700">
                          <a:effectLst/>
                        </a:rPr>
                        <a:t>Mačka 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700">
                          <a:effectLst/>
                        </a:rPr>
                        <a:t>Človek 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700">
                          <a:effectLst/>
                        </a:rPr>
                        <a:t>Mačka 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700">
                          <a:effectLst/>
                        </a:rPr>
                        <a:t>Človek 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</a:tr>
              <a:tr h="340295">
                <a:tc>
                  <a:txBody>
                    <a:bodyPr/>
                    <a:lstStyle/>
                    <a:p>
                      <a:pPr algn="r"/>
                      <a:r>
                        <a:rPr lang="sk-SK" sz="1700" dirty="0">
                          <a:effectLst/>
                        </a:rPr>
                        <a:t>1 mesiac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 dirty="0">
                          <a:effectLst/>
                        </a:rPr>
                        <a:t>6 mesiacov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8 mesiacov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16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7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45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14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72 rokov 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595516">
                <a:tc>
                  <a:txBody>
                    <a:bodyPr/>
                    <a:lstStyle/>
                    <a:p>
                      <a:pPr algn="r"/>
                      <a:r>
                        <a:rPr lang="sk-SK" sz="1700" dirty="0">
                          <a:effectLst/>
                        </a:rPr>
                        <a:t>2 mesiace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 dirty="0">
                          <a:effectLst/>
                        </a:rPr>
                        <a:t>10 mesiacov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1 rok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18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8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50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15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74 rokov 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340295"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3 mesiace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 dirty="0">
                          <a:effectLst/>
                        </a:rPr>
                        <a:t>2 roky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2 roky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25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9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55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16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76 rokov 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340295"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4 mesiace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 dirty="0">
                          <a:effectLst/>
                        </a:rPr>
                        <a:t>5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3 roky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30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10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60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17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78 rokov 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340295"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5 mesiacov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 dirty="0">
                          <a:effectLst/>
                        </a:rPr>
                        <a:t>8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4 roky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35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11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62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18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80 rokov 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340295"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6 mesiacov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 dirty="0">
                          <a:effectLst/>
                        </a:rPr>
                        <a:t>14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5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40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12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65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19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82 rokov 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340295"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7 mesiacov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 dirty="0">
                          <a:effectLst/>
                        </a:rPr>
                        <a:t>15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6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43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13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68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>
                          <a:effectLst/>
                        </a:rPr>
                        <a:t>20 rokov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F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1700" dirty="0">
                          <a:effectLst/>
                        </a:rPr>
                        <a:t>84 rokov </a:t>
                      </a:r>
                    </a:p>
                  </a:txBody>
                  <a:tcPr marL="85074" marR="85074" marT="42537" marB="4253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</a:tbl>
          </a:graphicData>
        </a:graphic>
      </p:graphicFrame>
      <p:sp>
        <p:nvSpPr>
          <p:cNvPr id="7" name="Obdĺžnik 6"/>
          <p:cNvSpPr/>
          <p:nvPr/>
        </p:nvSpPr>
        <p:spPr>
          <a:xfrm>
            <a:off x="1023267" y="1497700"/>
            <a:ext cx="91221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2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Mačky žijúce vonku sa priemerne dožívajú 7 až 8 rokov. </a:t>
            </a:r>
            <a:endParaRPr lang="sk-SK" sz="2200" dirty="0" smtClean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k-SK" sz="22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U </a:t>
            </a:r>
            <a:r>
              <a:rPr lang="sk-SK" sz="22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mačiek chovaných doma je priemerná dĺžka života 15 až 20 rokov. </a:t>
            </a: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5"/>
          <a:stretch/>
        </p:blipFill>
        <p:spPr>
          <a:xfrm rot="7499242">
            <a:off x="7872750" y="1695054"/>
            <a:ext cx="1777353" cy="213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2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45271" y="455786"/>
            <a:ext cx="6311719" cy="1303867"/>
          </a:xfrm>
        </p:spPr>
        <p:txBody>
          <a:bodyPr/>
          <a:lstStyle/>
          <a:p>
            <a: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PLEMENÁ  MAČIEK</a:t>
            </a:r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615401" y="1771020"/>
            <a:ext cx="1092959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2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existuje nespočetné množstvo rôznych mačacích </a:t>
            </a:r>
            <a:r>
              <a:rPr lang="sk-SK" sz="22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plemien, poznáme približne 50</a:t>
            </a:r>
          </a:p>
        </p:txBody>
      </p:sp>
      <p:sp>
        <p:nvSpPr>
          <p:cNvPr id="6" name="Obdĺžnik 5"/>
          <p:cNvSpPr/>
          <p:nvPr/>
        </p:nvSpPr>
        <p:spPr>
          <a:xfrm>
            <a:off x="2054273" y="2431739"/>
            <a:ext cx="7612982" cy="5440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2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r</a:t>
            </a:r>
            <a:r>
              <a:rPr lang="sk-SK" sz="22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ozoznávame: </a:t>
            </a:r>
            <a:r>
              <a:rPr lang="sk-SK" sz="22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krátkosrsté, polodlohosrsté a dlhosrsté</a:t>
            </a:r>
          </a:p>
        </p:txBody>
      </p:sp>
      <p:grpSp>
        <p:nvGrpSpPr>
          <p:cNvPr id="10" name="Skupina 9"/>
          <p:cNvGrpSpPr/>
          <p:nvPr/>
        </p:nvGrpSpPr>
        <p:grpSpPr>
          <a:xfrm>
            <a:off x="8070056" y="3441232"/>
            <a:ext cx="3699116" cy="2904046"/>
            <a:chOff x="498213" y="3889549"/>
            <a:chExt cx="3429845" cy="2576409"/>
          </a:xfrm>
        </p:grpSpPr>
        <p:pic>
          <p:nvPicPr>
            <p:cNvPr id="8" name="Obrázok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13" y="3889549"/>
              <a:ext cx="3429845" cy="257640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5">
                  <a:lumMod val="5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Obdĺžnik 8"/>
            <p:cNvSpPr/>
            <p:nvPr/>
          </p:nvSpPr>
          <p:spPr>
            <a:xfrm>
              <a:off x="551898" y="6096626"/>
              <a:ext cx="1838965" cy="369332"/>
            </a:xfrm>
            <a:prstGeom prst="rect">
              <a:avLst/>
            </a:prstGeom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sk-SK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Perzská mačka</a:t>
              </a:r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423877" y="3441232"/>
            <a:ext cx="3412901" cy="2884868"/>
            <a:chOff x="476518" y="3749691"/>
            <a:chExt cx="3412901" cy="2884868"/>
          </a:xfrm>
        </p:grpSpPr>
        <p:pic>
          <p:nvPicPr>
            <p:cNvPr id="12" name="Obrázok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03" t="8887" r="10044" b="5211"/>
            <a:stretch/>
          </p:blipFill>
          <p:spPr>
            <a:xfrm>
              <a:off x="476518" y="3749691"/>
              <a:ext cx="3412901" cy="288486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4">
                  <a:lumMod val="5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" name="Obdĺžnik 12"/>
            <p:cNvSpPr/>
            <p:nvPr/>
          </p:nvSpPr>
          <p:spPr>
            <a:xfrm>
              <a:off x="2076102" y="6265227"/>
              <a:ext cx="1813317" cy="369332"/>
            </a:xfrm>
            <a:prstGeom prst="rect">
              <a:avLst/>
            </a:prstGeom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sk-SK" dirty="0">
                  <a:solidFill>
                    <a:srgbClr val="555555"/>
                  </a:solidFill>
                  <a:latin typeface="Comic Sans MS" panose="030F0702030302020204" pitchFamily="66" charset="0"/>
                </a:rPr>
                <a:t>Siamská mačka</a:t>
              </a:r>
              <a:endParaRPr lang="sk-SK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3992863" y="3422053"/>
            <a:ext cx="3905403" cy="2904047"/>
            <a:chOff x="4252771" y="3669354"/>
            <a:chExt cx="3654857" cy="2737081"/>
          </a:xfrm>
        </p:grpSpPr>
        <p:pic>
          <p:nvPicPr>
            <p:cNvPr id="2050" name="Picture 2" descr="mačk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771" y="3669354"/>
              <a:ext cx="3654857" cy="273708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5">
                  <a:lumMod val="60000"/>
                  <a:lumOff val="4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6" name="Obdĺžnik 15"/>
            <p:cNvSpPr/>
            <p:nvPr/>
          </p:nvSpPr>
          <p:spPr>
            <a:xfrm>
              <a:off x="4252771" y="3669354"/>
              <a:ext cx="2642070" cy="369332"/>
            </a:xfrm>
            <a:prstGeom prst="rect">
              <a:avLst/>
            </a:prstGeom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sk-SK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Mainská mývalia mačka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52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03041" y="515853"/>
            <a:ext cx="8488249" cy="1303867"/>
          </a:xfrm>
        </p:spPr>
        <p:txBody>
          <a:bodyPr/>
          <a:lstStyle/>
          <a:p>
            <a:r>
              <a:rPr lang="sk-SK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STAROSTLIVOSŤ </a:t>
            </a:r>
            <a: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O  MAČKU</a:t>
            </a:r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1295402" y="5346759"/>
            <a:ext cx="92523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za </a:t>
            </a:r>
            <a:r>
              <a:rPr lang="sk-SK" sz="2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dobrú starostlivosť </a:t>
            </a:r>
            <a:r>
              <a:rPr lang="sk-SK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vám dá svoju spoločnosť, lásku a oddanosť</a:t>
            </a:r>
          </a:p>
        </p:txBody>
      </p:sp>
      <p:sp>
        <p:nvSpPr>
          <p:cNvPr id="4" name="Obdĺžnik 3"/>
          <p:cNvSpPr/>
          <p:nvPr/>
        </p:nvSpPr>
        <p:spPr>
          <a:xfrm>
            <a:off x="785612" y="2494550"/>
            <a:ext cx="10947041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2200" dirty="0">
                <a:latin typeface="Comic Sans MS" panose="030F0702030302020204" pitchFamily="66" charset="0"/>
              </a:rPr>
              <a:t>dospelú mačku stačí kŕmiť 1-2krát </a:t>
            </a:r>
            <a:r>
              <a:rPr lang="sk-SK" altLang="sk-SK" sz="2200" dirty="0" smtClean="0">
                <a:latin typeface="Comic Sans MS" panose="030F0702030302020204" pitchFamily="66" charset="0"/>
              </a:rPr>
              <a:t>denne</a:t>
            </a:r>
            <a:endParaRPr lang="sk-SK" altLang="sk-SK" sz="2200" dirty="0"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2200" dirty="0">
                <a:latin typeface="Comic Sans MS" panose="030F0702030302020204" pitchFamily="66" charset="0"/>
              </a:rPr>
              <a:t>čerstvú vodu na pitie musia mať stále k </a:t>
            </a:r>
            <a:r>
              <a:rPr lang="sk-SK" altLang="sk-SK" sz="2200" dirty="0" smtClean="0">
                <a:latin typeface="Comic Sans MS" panose="030F0702030302020204" pitchFamily="66" charset="0"/>
              </a:rPr>
              <a:t>dispozícii</a:t>
            </a:r>
            <a:endParaRPr lang="sk-SK" sz="2200" dirty="0" smtClean="0">
              <a:solidFill>
                <a:srgbClr val="222222"/>
              </a:solidFill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200" dirty="0" smtClean="0">
                <a:solidFill>
                  <a:srgbClr val="222222"/>
                </a:solidFill>
                <a:latin typeface="Comic Sans MS" panose="030F0702030302020204" pitchFamily="66" charset="0"/>
              </a:rPr>
              <a:t>vymieňanie podstielky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200" dirty="0" smtClean="0">
                <a:solidFill>
                  <a:srgbClr val="222222"/>
                </a:solidFill>
                <a:latin typeface="Comic Sans MS" panose="030F0702030302020204" pitchFamily="66" charset="0"/>
              </a:rPr>
              <a:t>veterinárna </a:t>
            </a:r>
            <a:r>
              <a:rPr lang="sk-SK" sz="2200" dirty="0">
                <a:solidFill>
                  <a:srgbClr val="222222"/>
                </a:solidFill>
                <a:latin typeface="Comic Sans MS" panose="030F0702030302020204" pitchFamily="66" charset="0"/>
              </a:rPr>
              <a:t>starostlivosť </a:t>
            </a:r>
            <a:endParaRPr lang="sk-SK" sz="2200" dirty="0" smtClean="0">
              <a:solidFill>
                <a:srgbClr val="222222"/>
              </a:solidFill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200" dirty="0" smtClean="0">
                <a:solidFill>
                  <a:srgbClr val="222222"/>
                </a:solidFill>
                <a:latin typeface="Comic Sans MS" panose="030F0702030302020204" pitchFamily="66" charset="0"/>
              </a:rPr>
              <a:t>čas</a:t>
            </a:r>
            <a:r>
              <a:rPr lang="sk-SK" sz="2200" dirty="0">
                <a:solidFill>
                  <a:srgbClr val="222222"/>
                </a:solidFill>
                <a:latin typeface="Comic Sans MS" panose="030F0702030302020204" pitchFamily="66" charset="0"/>
              </a:rPr>
              <a:t>, ktorý jej treba venovať, pretože mačka je tvor </a:t>
            </a:r>
            <a:r>
              <a:rPr lang="sk-SK" sz="2200" dirty="0" smtClean="0">
                <a:solidFill>
                  <a:srgbClr val="222222"/>
                </a:solidFill>
                <a:latin typeface="Comic Sans MS" panose="030F0702030302020204" pitchFamily="66" charset="0"/>
              </a:rPr>
              <a:t>spoločenský</a:t>
            </a:r>
            <a:endParaRPr lang="sk-SK" sz="22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200" dirty="0" smtClean="0">
              <a:solidFill>
                <a:srgbClr val="222222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562" y="1640816"/>
            <a:ext cx="2842514" cy="282908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9040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20250" y="489398"/>
            <a:ext cx="5301242" cy="1957588"/>
          </a:xfr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MAČKA</a:t>
            </a:r>
            <a:r>
              <a:rPr lang="sk-SK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/>
            </a:r>
            <a:br>
              <a:rPr lang="sk-SK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</a:br>
            <a:r>
              <a:rPr lang="sk-SK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 V </a:t>
            </a:r>
            <a: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ANIMOVANÝCH ROZPRÁVKACH</a:t>
            </a: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496" y="3072249"/>
            <a:ext cx="2395996" cy="318430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316" y="1969072"/>
            <a:ext cx="3304280" cy="223956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Kocúr v čižmác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8"/>
          <a:stretch/>
        </p:blipFill>
        <p:spPr bwMode="auto">
          <a:xfrm>
            <a:off x="2920250" y="3072249"/>
            <a:ext cx="2738452" cy="317947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316" y="4448594"/>
            <a:ext cx="3332974" cy="201795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04" y="1808973"/>
            <a:ext cx="2122868" cy="318430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72" y="4685574"/>
            <a:ext cx="2360290" cy="178097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52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40" y="476408"/>
            <a:ext cx="2137591" cy="273652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41" y="3458089"/>
            <a:ext cx="2137591" cy="2800337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04" y="3415800"/>
            <a:ext cx="1685352" cy="2842626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301" y="3383910"/>
            <a:ext cx="2224908" cy="2874516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053" y="3383910"/>
            <a:ext cx="2061134" cy="2874516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317" y="3383910"/>
            <a:ext cx="2874516" cy="2874516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234" y="476408"/>
            <a:ext cx="1852599" cy="2825998"/>
          </a:xfrm>
          <a:prstGeom prst="rect">
            <a:avLst/>
          </a:prstGeom>
        </p:spPr>
      </p:pic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2539697" y="1192209"/>
            <a:ext cx="7318871" cy="1304925"/>
          </a:xfr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LITERÁRNE  PRÍBEHY</a:t>
            </a:r>
            <a:endParaRPr lang="sk-SK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73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93206" y="466977"/>
            <a:ext cx="4907922" cy="1303867"/>
          </a:xfrm>
        </p:spPr>
        <p:txBody>
          <a:bodyPr/>
          <a:lstStyle/>
          <a:p>
            <a:r>
              <a:rPr lang="sk-SK" sz="6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KRÁLIK</a:t>
            </a:r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504138" y="2462422"/>
            <a:ext cx="10861183" cy="964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hoci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pôvodne boli doma chované na kožušinu a mäso, od 18-teho storočia ich chováme aj ako domácich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miláčikov </a:t>
            </a:r>
            <a:endParaRPr lang="sk-SK" sz="2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47" y="437970"/>
            <a:ext cx="2966292" cy="198148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99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Obdĺžnik 5"/>
          <p:cNvSpPr/>
          <p:nvPr/>
        </p:nvSpPr>
        <p:spPr>
          <a:xfrm>
            <a:off x="3312539" y="1588457"/>
            <a:ext cx="663261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0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Králiky sú poslušné, ale aj temperamentné zvieratá</a:t>
            </a:r>
            <a:r>
              <a:rPr lang="sk-SK" sz="20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sk-SK" sz="20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Sú </a:t>
            </a:r>
            <a:r>
              <a:rPr lang="sk-SK" sz="20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obdivuhodné a majú osobnosť! </a:t>
            </a:r>
          </a:p>
        </p:txBody>
      </p:sp>
      <p:sp>
        <p:nvSpPr>
          <p:cNvPr id="13" name="Obdĺžnik 12"/>
          <p:cNvSpPr/>
          <p:nvPr/>
        </p:nvSpPr>
        <p:spPr>
          <a:xfrm>
            <a:off x="504138" y="4370487"/>
            <a:ext cx="246093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200" dirty="0">
                <a:solidFill>
                  <a:srgbClr val="313131"/>
                </a:solidFill>
                <a:latin typeface="Comic Sans MS" panose="030F0702030302020204" pitchFamily="66" charset="0"/>
              </a:rPr>
              <a:t>je </a:t>
            </a:r>
            <a:r>
              <a:rPr lang="sk-SK" sz="22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bylinožravec</a:t>
            </a:r>
          </a:p>
        </p:txBody>
      </p:sp>
      <p:sp>
        <p:nvSpPr>
          <p:cNvPr id="14" name="Obdĺžnik 13"/>
          <p:cNvSpPr/>
          <p:nvPr/>
        </p:nvSpPr>
        <p:spPr>
          <a:xfrm>
            <a:off x="504138" y="3569940"/>
            <a:ext cx="68368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králik </a:t>
            </a:r>
            <a:r>
              <a:rPr lang="sk-SK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domáci je domestikovaná forma </a:t>
            </a:r>
            <a:r>
              <a:rPr lang="sk-SK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					     </a:t>
            </a:r>
            <a:r>
              <a:rPr lang="sk-SK" sz="22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európskeho králika divého</a:t>
            </a:r>
            <a:endParaRPr lang="sk-SK" sz="22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975" y="3153662"/>
            <a:ext cx="3447096" cy="3295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Šípka doprava 6"/>
          <p:cNvSpPr/>
          <p:nvPr/>
        </p:nvSpPr>
        <p:spPr>
          <a:xfrm>
            <a:off x="7225048" y="4032962"/>
            <a:ext cx="1094704" cy="218941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ĺžnik 7"/>
          <p:cNvSpPr/>
          <p:nvPr/>
        </p:nvSpPr>
        <p:spPr>
          <a:xfrm>
            <a:off x="504138" y="5205091"/>
            <a:ext cx="78156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v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prírode sa dožíva veku 1 – 2 rokov, v zajatí však 8 – 10 rokov</a:t>
            </a:r>
          </a:p>
        </p:txBody>
      </p:sp>
    </p:spTree>
    <p:extLst>
      <p:ext uri="{BB962C8B-B14F-4D97-AF65-F5344CB8AC3E}">
        <p14:creationId xmlns:p14="http://schemas.microsoft.com/office/powerpoint/2010/main" val="338813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dvAuto="2000"/>
      <p:bldP spid="13" grpId="0"/>
      <p:bldP spid="14" grpId="0" build="p"/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73941" y="971028"/>
            <a:ext cx="2098724" cy="23715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6079" y="454098"/>
            <a:ext cx="6852632" cy="1303867"/>
          </a:xfrm>
        </p:spPr>
        <p:txBody>
          <a:bodyPr>
            <a:normAutofit/>
          </a:bodyPr>
          <a:lstStyle/>
          <a:p>
            <a: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CHARAKTERISTIKA</a:t>
            </a:r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745129" y="3480788"/>
            <a:ext cx="7612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má </a:t>
            </a:r>
            <a:r>
              <a:rPr lang="sk-SK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citlivé oči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sk-SK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sk-SK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čuch,</a:t>
            </a:r>
            <a:r>
              <a:rPr lang="sk-SK" sz="2000" dirty="0" smtClean="0"/>
              <a:t>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rozlišuje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iba zelenú a červenú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farbu </a:t>
            </a:r>
            <a:endParaRPr lang="sk-SK" sz="2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10" y="464849"/>
            <a:ext cx="1920551" cy="191536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Obdĺžnik 5"/>
          <p:cNvSpPr/>
          <p:nvPr/>
        </p:nvSpPr>
        <p:spPr>
          <a:xfrm>
            <a:off x="745129" y="3972626"/>
            <a:ext cx="104399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potrebuje voľnosť, pobehať si bez toho aby bol často naťahovaný na ruky </a:t>
            </a:r>
            <a:endParaRPr lang="sk-SK" sz="2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745129" y="4947063"/>
            <a:ext cx="10874532" cy="964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ri stískaní a dvíhaní väčšina  zajacov sa cíti neisto a v ohrození - reagujú inštinktívne a </a:t>
            </a:r>
          </a:p>
          <a:p>
            <a:pPr>
              <a:lnSpc>
                <a:spcPct val="150000"/>
              </a:lnSpc>
            </a:pP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  to hryzením alebo škriabaním, len aby sa ochránili</a:t>
            </a:r>
            <a:endParaRPr lang="sk-SK" sz="2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3191849" y="1475089"/>
            <a:ext cx="6185043" cy="964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Králiky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sa r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adia medzi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zvieratá </a:t>
            </a:r>
            <a:r>
              <a:rPr lang="sk-SK" sz="20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 nočnou </a:t>
            </a:r>
            <a:r>
              <a:rPr lang="sk-SK" sz="20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aktivitou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prevažnú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väčšinu dňa </a:t>
            </a:r>
            <a:r>
              <a:rPr lang="sk-SK" sz="20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odpočívajú</a:t>
            </a:r>
            <a:r>
              <a:rPr lang="sk-SK" sz="20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endParaRPr lang="sk-SK" sz="2000" dirty="0" smtClean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732517" y="4503633"/>
            <a:ext cx="104147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ľahko sa naučia reagovať na svoje meno ako aj na krátke, resp. jednoduché povely</a:t>
            </a:r>
            <a:endParaRPr lang="sk-SK" sz="2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745130" y="2423529"/>
            <a:ext cx="7531454" cy="964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vďaka dlhým lievikovitým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ušiam </a:t>
            </a:r>
            <a:r>
              <a:rPr lang="sk-SK" sz="20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veľmi dobre počujú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môžu</a:t>
            </a:r>
          </a:p>
          <a:p>
            <a:pPr>
              <a:lnSpc>
                <a:spcPct val="150000"/>
              </a:lnSpc>
            </a:pP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    zaznamenať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aj tie najtichšie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zvuky</a:t>
            </a:r>
            <a:endParaRPr lang="sk-SK" sz="2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6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uiExpand="1" build="p"/>
      <p:bldP spid="10" grpId="0" bldLvl="2"/>
      <p:bldP spid="11" grpId="0"/>
      <p:bldP spid="1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2034861" y="642878"/>
            <a:ext cx="85258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NAJOBĽÚBENEJŠÍ DOMÁCI </a:t>
            </a:r>
          </a:p>
          <a:p>
            <a:pPr algn="ctr"/>
            <a:r>
              <a:rPr lang="sk-SK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 MILÁČKOVIA</a:t>
            </a:r>
            <a:endParaRPr lang="sk-SK" sz="4400" dirty="0">
              <a:latin typeface="Roboto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407074" y="1883366"/>
            <a:ext cx="244841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</a:t>
            </a:r>
            <a:r>
              <a:rPr lang="sk-SK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mačka</a:t>
            </a:r>
            <a:endParaRPr lang="sk-SK" sz="24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králik</a:t>
            </a:r>
            <a:endParaRPr lang="sk-SK" sz="24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škrečok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morča</a:t>
            </a:r>
            <a:endParaRPr lang="sk-SK" sz="24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andulka</a:t>
            </a:r>
            <a:endParaRPr lang="sk-SK" sz="24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korely</a:t>
            </a:r>
            <a:endParaRPr lang="sk-SK" sz="24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kanáriky</a:t>
            </a:r>
            <a:endParaRPr lang="sk-SK" sz="24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r</a:t>
            </a:r>
            <a:r>
              <a:rPr lang="sk-SK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ybičky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korytnačky</a:t>
            </a:r>
            <a:endParaRPr lang="sk-SK" sz="24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2034861" y="2897746"/>
            <a:ext cx="10157139" cy="3737867"/>
            <a:chOff x="2034861" y="2897746"/>
            <a:chExt cx="10157139" cy="3737867"/>
          </a:xfrm>
        </p:grpSpPr>
        <p:pic>
          <p:nvPicPr>
            <p:cNvPr id="6" name="Obrázok 5" descr="C:\Users\Uzivatel\Pictures\Saved Pictures\domáci miláčikovia2.jp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2897746"/>
              <a:ext cx="8987821" cy="3737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Obrázok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000" b="90000" l="4784" r="8996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35"/>
            <a:stretch/>
          </p:blipFill>
          <p:spPr>
            <a:xfrm>
              <a:off x="2034861" y="5940725"/>
              <a:ext cx="1142226" cy="694888"/>
            </a:xfrm>
            <a:prstGeom prst="rect">
              <a:avLst/>
            </a:prstGeom>
          </p:spPr>
        </p:pic>
        <p:pic>
          <p:nvPicPr>
            <p:cNvPr id="8" name="Obrázok 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30" b="96448" l="5684" r="930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8689" y="5452302"/>
              <a:ext cx="1183311" cy="11833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498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0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dvAuto="100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496195"/>
            <a:ext cx="9601196" cy="1303867"/>
          </a:xfrm>
        </p:spPr>
        <p:txBody>
          <a:bodyPr/>
          <a:lstStyle/>
          <a:p>
            <a: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STAROSTLIVOSŤ O KRÁLIKA</a:t>
            </a:r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789903" y="2508046"/>
            <a:ext cx="88563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milujú čistenie svojej srsti a pokojne by to </a:t>
            </a:r>
            <a:r>
              <a:rPr lang="sk-SK" sz="2000" dirty="0" smtClean="0">
                <a:solidFill>
                  <a:srgbClr val="222222"/>
                </a:solidFill>
                <a:latin typeface="Comic Sans MS" panose="030F0702030302020204" pitchFamily="66" charset="0"/>
              </a:rPr>
              <a:t>dokázali </a:t>
            </a:r>
            <a:r>
              <a:rPr lang="sk-SK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robiť po celý deň </a:t>
            </a:r>
          </a:p>
        </p:txBody>
      </p:sp>
      <p:sp>
        <p:nvSpPr>
          <p:cNvPr id="5" name="Obdĺžnik 4"/>
          <p:cNvSpPr/>
          <p:nvPr/>
        </p:nvSpPr>
        <p:spPr>
          <a:xfrm>
            <a:off x="3607978" y="1642098"/>
            <a:ext cx="4976042" cy="5440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králiky </a:t>
            </a:r>
            <a:r>
              <a:rPr lang="sk-SK" sz="22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sú veľmi </a:t>
            </a:r>
            <a:r>
              <a:rPr lang="sk-SK" sz="22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čistotné zvieratá </a:t>
            </a:r>
            <a:endParaRPr lang="sk-SK" sz="2400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794193" y="3001986"/>
            <a:ext cx="106873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latin typeface="Comic Sans MS" panose="030F0702030302020204" pitchFamily="66" charset="0"/>
              </a:rPr>
              <a:t>v</a:t>
            </a:r>
            <a:r>
              <a:rPr lang="sk-SK" sz="2000" dirty="0" smtClean="0">
                <a:latin typeface="Comic Sans MS" panose="030F0702030302020204" pitchFamily="66" charset="0"/>
              </a:rPr>
              <a:t>yžaduje celodenný </a:t>
            </a:r>
            <a:r>
              <a:rPr lang="sk-SK" sz="2000" dirty="0">
                <a:latin typeface="Comic Sans MS" panose="030F0702030302020204" pitchFamily="66" charset="0"/>
              </a:rPr>
              <a:t>prístup k </a:t>
            </a:r>
            <a:r>
              <a:rPr lang="sk-SK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čerstvej </a:t>
            </a:r>
            <a:r>
              <a:rPr lang="sk-SK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vode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 smtClean="0">
                <a:latin typeface="Comic Sans MS" panose="030F0702030302020204" pitchFamily="66" charset="0"/>
              </a:rPr>
              <a:t> </a:t>
            </a:r>
            <a:r>
              <a:rPr lang="sk-SK" sz="2000" dirty="0" smtClean="0">
                <a:solidFill>
                  <a:srgbClr val="313131"/>
                </a:solidFill>
                <a:latin typeface="Comic Sans MS" panose="030F0702030302020204" pitchFamily="66" charset="0"/>
              </a:rPr>
              <a:t>neobmedzený </a:t>
            </a:r>
            <a:r>
              <a:rPr lang="sk-SK" sz="2000" dirty="0">
                <a:solidFill>
                  <a:srgbClr val="313131"/>
                </a:solidFill>
                <a:latin typeface="Comic Sans MS" panose="030F0702030302020204" pitchFamily="66" charset="0"/>
              </a:rPr>
              <a:t>prístup ku kvalitnému </a:t>
            </a:r>
            <a:r>
              <a:rPr lang="sk-SK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senu a strave</a:t>
            </a:r>
            <a:endParaRPr lang="sk-SK" sz="2000" dirty="0">
              <a:solidFill>
                <a:srgbClr val="313131"/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 smtClean="0">
                <a:latin typeface="Comic Sans MS" panose="030F0702030302020204" pitchFamily="66" charset="0"/>
              </a:rPr>
              <a:t>krmivo treba podávať vždy </a:t>
            </a:r>
            <a:r>
              <a:rPr lang="sk-SK" sz="2000" dirty="0">
                <a:latin typeface="Comic Sans MS" panose="030F0702030302020204" pitchFamily="66" charset="0"/>
              </a:rPr>
              <a:t>v rovnaký čas, najlepšie </a:t>
            </a:r>
            <a:r>
              <a:rPr lang="sk-SK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2-krát </a:t>
            </a:r>
            <a:r>
              <a:rPr lang="sk-SK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denne</a:t>
            </a:r>
            <a:endParaRPr lang="sk-SK" sz="20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789903" y="4508758"/>
            <a:ext cx="4591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313131"/>
                </a:solidFill>
                <a:latin typeface="Comic Sans MS" panose="030F0702030302020204" pitchFamily="66" charset="0"/>
              </a:rPr>
              <a:t>j</a:t>
            </a:r>
            <a:r>
              <a:rPr lang="sk-SK" sz="2000" dirty="0" smtClean="0">
                <a:solidFill>
                  <a:srgbClr val="313131"/>
                </a:solidFill>
                <a:latin typeface="Comic Sans MS" panose="030F0702030302020204" pitchFamily="66" charset="0"/>
              </a:rPr>
              <a:t>e potrebné pristrihávať </a:t>
            </a:r>
            <a:r>
              <a:rPr lang="sk-SK" sz="2000" dirty="0">
                <a:latin typeface="Comic Sans MS" panose="030F0702030302020204" pitchFamily="66" charset="0"/>
              </a:rPr>
              <a:t>pazúriky</a:t>
            </a:r>
            <a:r>
              <a:rPr lang="sk-SK" sz="2000" dirty="0" smtClean="0">
                <a:solidFill>
                  <a:srgbClr val="313131"/>
                </a:solidFill>
                <a:latin typeface="Comic Sans MS" panose="030F0702030302020204" pitchFamily="66" charset="0"/>
              </a:rPr>
              <a:t> </a:t>
            </a:r>
            <a:endParaRPr lang="sk-SK" sz="2000" dirty="0">
              <a:latin typeface="Comic Sans MS" panose="030F0702030302020204" pitchFamily="66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749118" y="5125809"/>
            <a:ext cx="10777471" cy="964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 smtClean="0">
                <a:latin typeface="Comic Sans MS" panose="030F0702030302020204" pitchFamily="66" charset="0"/>
              </a:rPr>
              <a:t>králik </a:t>
            </a:r>
            <a:r>
              <a:rPr lang="sk-SK" sz="2000" dirty="0">
                <a:latin typeface="Comic Sans MS" panose="030F0702030302020204" pitchFamily="66" charset="0"/>
              </a:rPr>
              <a:t>sa cíti najlepšie vo svojom ohraničenom </a:t>
            </a:r>
            <a:r>
              <a:rPr lang="sk-SK" sz="2000" dirty="0" smtClean="0">
                <a:latin typeface="Comic Sans MS" panose="030F0702030302020204" pitchFamily="66" charset="0"/>
              </a:rPr>
              <a:t>príbytku  - v </a:t>
            </a:r>
            <a:r>
              <a:rPr lang="sk-SK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klietke</a:t>
            </a:r>
            <a:r>
              <a:rPr lang="sk-SK" sz="2000" dirty="0" smtClean="0">
                <a:latin typeface="Comic Sans MS" panose="030F0702030302020204" pitchFamily="66" charset="0"/>
              </a:rPr>
              <a:t>, ktorá </a:t>
            </a:r>
            <a:r>
              <a:rPr lang="sk-SK" sz="2000" dirty="0">
                <a:latin typeface="Comic Sans MS" panose="030F0702030302020204" pitchFamily="66" charset="0"/>
              </a:rPr>
              <a:t>je </a:t>
            </a:r>
            <a:r>
              <a:rPr lang="sk-SK" sz="2000" dirty="0" smtClean="0">
                <a:latin typeface="Comic Sans MS" panose="030F0702030302020204" pitchFamily="66" charset="0"/>
              </a:rPr>
              <a:t>náhradou </a:t>
            </a:r>
          </a:p>
          <a:p>
            <a:pPr>
              <a:lnSpc>
                <a:spcPct val="150000"/>
              </a:lnSpc>
            </a:pPr>
            <a:r>
              <a:rPr lang="sk-SK" sz="2000" dirty="0" smtClean="0">
                <a:latin typeface="Comic Sans MS" panose="030F0702030302020204" pitchFamily="66" charset="0"/>
              </a:rPr>
              <a:t>    za </a:t>
            </a:r>
            <a:r>
              <a:rPr lang="sk-SK" sz="2000" dirty="0">
                <a:latin typeface="Comic Sans MS" panose="030F0702030302020204" pitchFamily="66" charset="0"/>
              </a:rPr>
              <a:t>jeho </a:t>
            </a:r>
            <a:r>
              <a:rPr lang="sk-SK" sz="2000" dirty="0" smtClean="0">
                <a:latin typeface="Comic Sans MS" panose="030F0702030302020204" pitchFamily="66" charset="0"/>
              </a:rPr>
              <a:t>noru, </a:t>
            </a:r>
            <a:r>
              <a:rPr lang="pl-PL" sz="2000" dirty="0">
                <a:latin typeface="Comic Sans MS" panose="030F0702030302020204" pitchFamily="66" charset="0"/>
              </a:rPr>
              <a:t>d</a:t>
            </a:r>
            <a:r>
              <a:rPr lang="pl-PL" sz="2000" dirty="0" smtClean="0">
                <a:latin typeface="Comic Sans MS" panose="030F0702030302020204" pitchFamily="66" charset="0"/>
              </a:rPr>
              <a:t>ôležité </a:t>
            </a:r>
            <a:r>
              <a:rPr lang="pl-PL" sz="2000" dirty="0">
                <a:latin typeface="Comic Sans MS" panose="030F0702030302020204" pitchFamily="66" charset="0"/>
              </a:rPr>
              <a:t>je, aby bola </a:t>
            </a:r>
            <a:r>
              <a:rPr lang="pl-PL" sz="2000" u="sng" dirty="0">
                <a:latin typeface="Comic Sans MS" panose="030F0702030302020204" pitchFamily="66" charset="0"/>
              </a:rPr>
              <a:t>dostatočne </a:t>
            </a:r>
            <a:r>
              <a:rPr lang="pl-PL" sz="2000" u="sng" dirty="0" smtClean="0">
                <a:latin typeface="Comic Sans MS" panose="030F0702030302020204" pitchFamily="66" charset="0"/>
              </a:rPr>
              <a:t>priestranná a čistá</a:t>
            </a:r>
            <a:endParaRPr lang="sk-SK" sz="2000" u="sng" dirty="0">
              <a:latin typeface="Comic Sans MS" panose="030F0702030302020204" pitchFamily="66" charset="0"/>
            </a:endParaRPr>
          </a:p>
        </p:txBody>
      </p:sp>
      <p:pic>
        <p:nvPicPr>
          <p:cNvPr id="16" name="Obrázok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723" y="3062044"/>
            <a:ext cx="3072095" cy="205216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069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3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uiExpand="1" build="p"/>
      <p:bldP spid="7" grpId="0"/>
      <p:bldP spid="11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6613" y="441697"/>
            <a:ext cx="9601196" cy="1303867"/>
          </a:xfrm>
        </p:spPr>
        <p:txBody>
          <a:bodyPr/>
          <a:lstStyle/>
          <a:p>
            <a: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PLEMENÁ KRÁLIKOV</a:t>
            </a:r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1974760" y="1946606"/>
            <a:ext cx="79849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rozmanitosť plemien,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farieb,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tvarových a veľkostných variácií</a:t>
            </a:r>
          </a:p>
        </p:txBody>
      </p:sp>
      <p:sp>
        <p:nvSpPr>
          <p:cNvPr id="5" name="Obdĺžnik 4"/>
          <p:cNvSpPr/>
          <p:nvPr/>
        </p:nvSpPr>
        <p:spPr>
          <a:xfrm>
            <a:off x="791302" y="2397645"/>
            <a:ext cx="106894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rozdeľujú sa podľa veľkosti na štyri skupiny: </a:t>
            </a:r>
            <a:r>
              <a:rPr lang="sk-SK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veľké, stredné, malé </a:t>
            </a:r>
            <a:r>
              <a:rPr lang="sk-SK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a najmenšie tzv. </a:t>
            </a:r>
          </a:p>
          <a:p>
            <a:pPr>
              <a:lnSpc>
                <a:spcPct val="150000"/>
              </a:lnSpc>
            </a:pPr>
            <a:r>
              <a:rPr lang="sk-SK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sk-SK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   </a:t>
            </a:r>
            <a:r>
              <a:rPr lang="sk-SK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zdrobnené (miniatúrne)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podľa typu srsti: </a:t>
            </a:r>
            <a:r>
              <a:rPr lang="sk-SK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dlhosrsté,  plemená krátkosrsté a plemená s normálnou srsťou</a:t>
            </a:r>
            <a:endParaRPr lang="sk-SK" sz="2000" b="0" i="0" u="none" strike="noStrike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3790681" y="1488008"/>
            <a:ext cx="38988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je uznaných asi 100 plemien </a:t>
            </a:r>
            <a:endParaRPr lang="sk-SK" sz="2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615028" y="4198186"/>
            <a:ext cx="48259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jedným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z najznámejších zástupcov </a:t>
            </a:r>
            <a:endParaRPr lang="sk-SK" sz="2000" dirty="0" smtClean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    miniatúrnych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králikov, chovaných </a:t>
            </a:r>
            <a:endParaRPr lang="sk-SK" sz="2000" dirty="0" smtClean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   pre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radosť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  <a:endParaRPr lang="sk-SK" sz="2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3790681" y="3967209"/>
            <a:ext cx="3546520" cy="2528237"/>
            <a:chOff x="3790681" y="3967209"/>
            <a:chExt cx="3546520" cy="2528237"/>
          </a:xfrm>
        </p:grpSpPr>
        <p:pic>
          <p:nvPicPr>
            <p:cNvPr id="9" name="Obrázok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024" y="3967209"/>
              <a:ext cx="1896177" cy="252823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00330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BlokTextu 11"/>
            <p:cNvSpPr txBox="1"/>
            <p:nvPr/>
          </p:nvSpPr>
          <p:spPr>
            <a:xfrm>
              <a:off x="3790681" y="5998727"/>
              <a:ext cx="1841679" cy="369332"/>
            </a:xfrm>
            <a:prstGeom prst="rect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k-SK" dirty="0" smtClean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HERMELÍN</a:t>
              </a:r>
              <a:endParaRPr lang="sk-SK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7337201" y="3967209"/>
            <a:ext cx="3751003" cy="1847850"/>
            <a:chOff x="7337201" y="3967209"/>
            <a:chExt cx="3751003" cy="1847850"/>
          </a:xfrm>
        </p:grpSpPr>
        <p:pic>
          <p:nvPicPr>
            <p:cNvPr id="11" name="Obrázok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7201" y="3967209"/>
              <a:ext cx="2476500" cy="18478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5">
                  <a:lumMod val="5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" name="BlokTextu 12"/>
            <p:cNvSpPr txBox="1"/>
            <p:nvPr/>
          </p:nvSpPr>
          <p:spPr>
            <a:xfrm>
              <a:off x="9246525" y="3967209"/>
              <a:ext cx="1841679" cy="369332"/>
            </a:xfrm>
            <a:prstGeom prst="rect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k-SK" dirty="0" smtClean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BARAN</a:t>
              </a:r>
              <a:endParaRPr lang="sk-SK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Skupina 16"/>
          <p:cNvGrpSpPr/>
          <p:nvPr/>
        </p:nvGrpSpPr>
        <p:grpSpPr>
          <a:xfrm>
            <a:off x="8325685" y="4521014"/>
            <a:ext cx="3552913" cy="2031711"/>
            <a:chOff x="8325685" y="4521014"/>
            <a:chExt cx="3552913" cy="2031711"/>
          </a:xfrm>
        </p:grpSpPr>
        <p:pic>
          <p:nvPicPr>
            <p:cNvPr id="10" name="Obrázok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5871" y="4521014"/>
              <a:ext cx="2462727" cy="184704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00660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4" name="BlokTextu 13"/>
            <p:cNvSpPr txBox="1"/>
            <p:nvPr/>
          </p:nvSpPr>
          <p:spPr>
            <a:xfrm>
              <a:off x="8325685" y="6183393"/>
              <a:ext cx="1841679" cy="369332"/>
            </a:xfrm>
            <a:prstGeom prst="rect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k-SK" dirty="0" smtClean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TEDDY</a:t>
              </a:r>
              <a:endParaRPr lang="sk-SK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707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10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40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000"/>
                            </p:stCondLst>
                            <p:childTnLst>
                              <p:par>
                                <p:cTn id="5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  <p:bldP spid="3" grpId="0"/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1540977" y="578572"/>
            <a:ext cx="7536673" cy="1303867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LITERÁRNY A  ANIMOVANÝ  HRDINOVIA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63"/>
          <a:stretch/>
        </p:blipFill>
        <p:spPr>
          <a:xfrm>
            <a:off x="4309004" y="2411312"/>
            <a:ext cx="3477956" cy="3904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5"/>
          <a:stretch/>
        </p:blipFill>
        <p:spPr>
          <a:xfrm>
            <a:off x="9169754" y="540424"/>
            <a:ext cx="2485622" cy="2880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72" y="1882439"/>
            <a:ext cx="3220975" cy="3747068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617" y="3620440"/>
            <a:ext cx="2695588" cy="269558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46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4710" y="447723"/>
            <a:ext cx="6864439" cy="1014195"/>
          </a:xfrm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sk-SK" sz="6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ŠKREČOK</a:t>
            </a:r>
            <a: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  -  hlodavec</a:t>
            </a:r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700555" y="1418728"/>
            <a:ext cx="85078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škrečky</a:t>
            </a:r>
            <a:r>
              <a:rPr lang="sk-SK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sú veľmi </a:t>
            </a:r>
            <a:r>
              <a:rPr lang="sk-SK" sz="2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čiperné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zvedavé a stále plné chuti niečo podnikať </a:t>
            </a:r>
            <a:endParaRPr lang="sk-SK" sz="2000" dirty="0" smtClean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  a objavovať potrebujú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preto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mnoho rozmanitých preliezačiek</a:t>
            </a:r>
            <a:endParaRPr lang="sk-SK" sz="2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700555" y="2884581"/>
            <a:ext cx="10967704" cy="964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základom potravy je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 špeciálna zmes pre škrečky a občas chutný, ale tučný múčny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červ, </a:t>
            </a:r>
          </a:p>
          <a:p>
            <a:pPr>
              <a:lnSpc>
                <a:spcPct val="150000"/>
              </a:lnSpc>
            </a:pP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   doprajte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im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minerálny kameň,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na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ktorom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si </a:t>
            </a:r>
            <a:r>
              <a:rPr lang="sk-SK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zabrúsia </a:t>
            </a:r>
            <a:r>
              <a:rPr lang="sk-SK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zúbky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i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získajú potrebné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minerály</a:t>
            </a:r>
            <a:endParaRPr lang="sk-SK" sz="2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713953" y="2510524"/>
            <a:ext cx="55883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čuch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je pre neho najdôležitejším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zmyslom</a:t>
            </a:r>
            <a:endParaRPr lang="sk-SK" dirty="0"/>
          </a:p>
        </p:txBody>
      </p:sp>
      <p:grpSp>
        <p:nvGrpSpPr>
          <p:cNvPr id="9" name="Skupina 8"/>
          <p:cNvGrpSpPr/>
          <p:nvPr/>
        </p:nvGrpSpPr>
        <p:grpSpPr>
          <a:xfrm>
            <a:off x="212538" y="4553832"/>
            <a:ext cx="8073154" cy="2177815"/>
            <a:chOff x="375387" y="4614022"/>
            <a:chExt cx="8073154" cy="2177815"/>
          </a:xfrm>
        </p:grpSpPr>
        <p:sp>
          <p:nvSpPr>
            <p:cNvPr id="4" name="Obdĺžnik 3"/>
            <p:cNvSpPr/>
            <p:nvPr/>
          </p:nvSpPr>
          <p:spPr>
            <a:xfrm>
              <a:off x="863404" y="4614022"/>
              <a:ext cx="7585137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sk-SK" altLang="sk-SK" sz="2000" dirty="0" smtClean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Najobľúbenejšie druhy: </a:t>
              </a:r>
              <a:r>
                <a:rPr lang="sk-SK" altLang="sk-SK" sz="2000" dirty="0" smtClean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Škrečok zlatý - </a:t>
              </a:r>
              <a:r>
                <a:rPr lang="sk-SK" altLang="sk-SK" sz="2000" dirty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je zarytý </a:t>
              </a:r>
              <a:r>
                <a:rPr lang="sk-SK" altLang="sk-SK" sz="2000" dirty="0" smtClean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samotár, </a:t>
              </a:r>
            </a:p>
            <a:p>
              <a:pPr>
                <a:lnSpc>
                  <a:spcPct val="150000"/>
                </a:lnSpc>
              </a:pPr>
              <a:r>
                <a:rPr lang="sk-SK" altLang="sk-SK" sz="2000" dirty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  </a:t>
              </a:r>
              <a:r>
                <a:rPr lang="sk-SK" altLang="sk-SK" sz="2000" dirty="0" smtClean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                                        </a:t>
              </a:r>
              <a:endParaRPr lang="sk-SK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pic>
          <p:nvPicPr>
            <p:cNvPr id="8" name="Obrázok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387" y="4925265"/>
              <a:ext cx="1866572" cy="1866572"/>
            </a:xfrm>
            <a:prstGeom prst="rect">
              <a:avLst/>
            </a:prstGeom>
          </p:spPr>
        </p:pic>
      </p:grpSp>
      <p:grpSp>
        <p:nvGrpSpPr>
          <p:cNvPr id="12" name="Skupina 11"/>
          <p:cNvGrpSpPr/>
          <p:nvPr/>
        </p:nvGrpSpPr>
        <p:grpSpPr>
          <a:xfrm>
            <a:off x="1944710" y="4801898"/>
            <a:ext cx="9505958" cy="1992925"/>
            <a:chOff x="2059271" y="4753691"/>
            <a:chExt cx="9505958" cy="1992925"/>
          </a:xfrm>
        </p:grpSpPr>
        <p:pic>
          <p:nvPicPr>
            <p:cNvPr id="10" name="Picture 3" descr="škrečok">
              <a:hlinkClick r:id="rId3"/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1" t="19365" r="10817" b="20541"/>
            <a:stretch/>
          </p:blipFill>
          <p:spPr bwMode="auto">
            <a:xfrm>
              <a:off x="2059271" y="4753691"/>
              <a:ext cx="2371581" cy="199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bdĺžnik 10"/>
            <p:cNvSpPr/>
            <p:nvPr/>
          </p:nvSpPr>
          <p:spPr>
            <a:xfrm>
              <a:off x="4091189" y="5044067"/>
              <a:ext cx="747404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k-SK" altLang="sk-SK" sz="2000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Škrečok Džungársky -</a:t>
              </a:r>
              <a:r>
                <a:rPr lang="sk-SK" altLang="sk-SK" sz="2000" dirty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 má miernu, spoločenskú povahu a veľa </a:t>
              </a:r>
              <a:r>
                <a:rPr lang="sk-SK" altLang="sk-SK" dirty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		</a:t>
              </a:r>
              <a:r>
                <a:rPr lang="sk-SK" altLang="sk-SK" dirty="0" smtClean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	</a:t>
              </a:r>
              <a:r>
                <a:rPr lang="sk-SK" altLang="sk-SK" sz="2000" dirty="0" smtClean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energie </a:t>
              </a:r>
              <a:r>
                <a:rPr lang="sk-SK" altLang="sk-SK" sz="2000" dirty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stále niečo podnikať, </a:t>
              </a:r>
              <a:r>
                <a:rPr lang="sk-SK" altLang="sk-SK" sz="2000" dirty="0" smtClean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				preskúmavať</a:t>
              </a:r>
              <a:r>
                <a:rPr lang="sk-SK" altLang="sk-SK" sz="2000" dirty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, hrať sa.</a:t>
              </a:r>
              <a:r>
                <a:rPr lang="sk-SK" altLang="sk-SK" sz="2000" dirty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  <a:hlinkClick r:id="rId3"/>
                </a:rPr>
                <a:t> </a:t>
              </a:r>
              <a:endParaRPr lang="sk-SK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pic>
        <p:nvPicPr>
          <p:cNvPr id="13" name="Obrázok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78"/>
          <a:stretch/>
        </p:blipFill>
        <p:spPr>
          <a:xfrm>
            <a:off x="9177540" y="490913"/>
            <a:ext cx="2787703" cy="1841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Obdĺžnik 4"/>
          <p:cNvSpPr/>
          <p:nvPr/>
        </p:nvSpPr>
        <p:spPr>
          <a:xfrm>
            <a:off x="713953" y="4001463"/>
            <a:ext cx="104583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priemerne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sa škrečok dožíva veku 1,5 až 3,5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roka</a:t>
            </a:r>
            <a:r>
              <a:rPr lang="pl-PL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závisí </a:t>
            </a: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to najmä od druhu škrečka</a:t>
            </a:r>
            <a:endParaRPr lang="sk-SK" sz="2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33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uiExpand="1" build="p"/>
      <p:bldP spid="7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974426" y="2353597"/>
            <a:ext cx="68901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je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stredného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vzrastu, </a:t>
            </a:r>
            <a:r>
              <a:rPr lang="sk-SK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bylinožravec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ôže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mať dlhú aj krátku srsť ktorú netreba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strihať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majú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malé a ostré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pazúriky,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ktoré treba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pristrihávať</a:t>
            </a:r>
            <a:endParaRPr lang="sk-SK" sz="2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961621" y="5104283"/>
            <a:ext cx="95217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priemerná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dĺžka života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je 3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až 5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rokov, ale môžu sa dožiť aj 8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rokov </a:t>
            </a:r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793046" y="437899"/>
            <a:ext cx="6608532" cy="1289225"/>
          </a:xfrm>
        </p:spPr>
        <p:txBody>
          <a:bodyPr>
            <a:normAutofit fontScale="90000"/>
          </a:bodyPr>
          <a:lstStyle/>
          <a:p>
            <a:r>
              <a:rPr lang="sk-SK" sz="67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/>
            </a:r>
            <a:br>
              <a:rPr lang="sk-SK" sz="67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</a:br>
            <a:r>
              <a:rPr lang="sk-SK" sz="6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MORČA </a:t>
            </a:r>
            <a:r>
              <a:rPr lang="sk-SK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-  </a:t>
            </a:r>
            <a:r>
              <a:rPr lang="sk-SK" sz="49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hlodavec</a:t>
            </a:r>
            <a:br>
              <a:rPr lang="sk-SK" sz="49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</a:br>
            <a:r>
              <a:rPr lang="sk-SK" sz="27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ľudovo - morské prasiatko</a:t>
            </a:r>
            <a:br>
              <a:rPr lang="sk-SK" sz="27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sk-SK" sz="31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/>
            </a:r>
            <a:br>
              <a:rPr lang="sk-SK" sz="31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</a:br>
            <a:endParaRPr lang="sk-SK" sz="3100" dirty="0"/>
          </a:p>
        </p:txBody>
      </p:sp>
      <p:sp>
        <p:nvSpPr>
          <p:cNvPr id="10" name="Obdĺžnik 9"/>
          <p:cNvSpPr/>
          <p:nvPr/>
        </p:nvSpPr>
        <p:spPr>
          <a:xfrm>
            <a:off x="1180771" y="1727124"/>
            <a:ext cx="98330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je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zaujímavé, inteligentné a ak sa s ním správne zaobchádza,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tak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aj priateľské domáce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zvieratko</a:t>
            </a:r>
            <a:endParaRPr lang="sk-SK" sz="2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" y="-147412"/>
            <a:ext cx="2811806" cy="1874536"/>
          </a:xfrm>
          <a:prstGeom prst="rect">
            <a:avLst/>
          </a:prstGeom>
        </p:spPr>
      </p:pic>
      <p:sp>
        <p:nvSpPr>
          <p:cNvPr id="14" name="Obdĺžnik 13"/>
          <p:cNvSpPr/>
          <p:nvPr/>
        </p:nvSpPr>
        <p:spPr>
          <a:xfrm>
            <a:off x="965915" y="3830925"/>
            <a:ext cx="6292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pre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chov morčiat je optimálna klietka s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výbehom</a:t>
            </a:r>
            <a:endParaRPr lang="sk-SK" sz="2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Obdĺžnik 14"/>
          <p:cNvSpPr/>
          <p:nvPr/>
        </p:nvSpPr>
        <p:spPr>
          <a:xfrm>
            <a:off x="961621" y="4224921"/>
            <a:ext cx="99498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ákladom potravy je kvalitné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seno bez prachových častíc, </a:t>
            </a:r>
            <a:endParaRPr lang="sk-SK" sz="2000" dirty="0" smtClean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   doplnené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o obilniny, kukuricu, sóju, zeleninu a ovocie</a:t>
            </a:r>
          </a:p>
        </p:txBody>
      </p:sp>
      <p:pic>
        <p:nvPicPr>
          <p:cNvPr id="16" name="Obrázo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226" y="2322268"/>
            <a:ext cx="3205172" cy="213678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Obdĺžnik 17"/>
          <p:cNvSpPr/>
          <p:nvPr/>
        </p:nvSpPr>
        <p:spPr>
          <a:xfrm>
            <a:off x="961621" y="5634580"/>
            <a:ext cx="96376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 smtClean="0">
                <a:latin typeface="Comic Sans MS" panose="030F0702030302020204" pitchFamily="66" charset="0"/>
              </a:rPr>
              <a:t>najbežnejšie chovaným druh: </a:t>
            </a:r>
            <a:r>
              <a:rPr lang="sk-SK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Americké (hladké) morča</a:t>
            </a:r>
          </a:p>
          <a:p>
            <a:r>
              <a:rPr lang="sk-SK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				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– </a:t>
            </a:r>
            <a:r>
              <a:rPr lang="sk-SK" sz="2000" dirty="0" smtClean="0">
                <a:latin typeface="Comic Sans MS" panose="030F0702030302020204" pitchFamily="66" charset="0"/>
              </a:rPr>
              <a:t>vďaka </a:t>
            </a:r>
            <a:r>
              <a:rPr lang="sk-SK" sz="2000" dirty="0">
                <a:latin typeface="Comic Sans MS" panose="030F0702030302020204" pitchFamily="66" charset="0"/>
              </a:rPr>
              <a:t>jeho </a:t>
            </a:r>
            <a:r>
              <a:rPr lang="sk-SK" sz="2000" dirty="0" smtClean="0">
                <a:latin typeface="Comic Sans MS" panose="030F0702030302020204" pitchFamily="66" charset="0"/>
              </a:rPr>
              <a:t>miernej a </a:t>
            </a:r>
            <a:r>
              <a:rPr lang="sk-SK" sz="2000" dirty="0">
                <a:latin typeface="Comic Sans MS" panose="030F0702030302020204" pitchFamily="66" charset="0"/>
              </a:rPr>
              <a:t>poddajnej </a:t>
            </a:r>
            <a:r>
              <a:rPr lang="sk-SK" sz="2000" dirty="0" smtClean="0">
                <a:latin typeface="Comic Sans MS" panose="030F0702030302020204" pitchFamily="66" charset="0"/>
              </a:rPr>
              <a:t>povahe</a:t>
            </a:r>
            <a:endParaRPr lang="sk-SK" sz="2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531" y="4552175"/>
            <a:ext cx="2532644" cy="221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1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3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  <p:bldP spid="10" grpId="0"/>
      <p:bldP spid="14" grpId="0"/>
      <p:bldP spid="15" grpId="0" uiExpand="1" build="p"/>
      <p:bldP spid="18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96447" y="737554"/>
            <a:ext cx="6375043" cy="1303867"/>
          </a:xfrm>
        </p:spPr>
        <p:txBody>
          <a:bodyPr>
            <a:noAutofit/>
          </a:bodyPr>
          <a:lstStyle/>
          <a:p>
            <a: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ANDULKY, KORELY,</a:t>
            </a:r>
            <a:b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</a:br>
            <a: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 KANÁRIKY</a:t>
            </a:r>
            <a:endParaRPr lang="sk-SK" dirty="0">
              <a:latin typeface="Roboto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776892" y="3080754"/>
            <a:ext cx="87490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 smtClean="0">
                <a:solidFill>
                  <a:srgbClr val="222222"/>
                </a:solidFill>
                <a:latin typeface="Comic Sans MS" panose="030F0702030302020204" pitchFamily="66" charset="0"/>
              </a:rPr>
              <a:t>tento </a:t>
            </a:r>
            <a:r>
              <a:rPr lang="sk-SK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papagáj spolu s </a:t>
            </a:r>
            <a:r>
              <a:rPr lang="sk-SK" sz="2000" dirty="0">
                <a:solidFill>
                  <a:srgbClr val="0645AD"/>
                </a:solidFill>
                <a:latin typeface="Comic Sans MS" panose="030F0702030302020204" pitchFamily="66" charset="0"/>
                <a:hlinkClick r:id="rId2" tooltip="Korela chocholatá"/>
              </a:rPr>
              <a:t>korelou chocholatou</a:t>
            </a:r>
            <a:r>
              <a:rPr lang="sk-SK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patrí medzi najrozšírenejší </a:t>
            </a:r>
            <a:endParaRPr lang="sk-SK" sz="2000" dirty="0" smtClean="0">
              <a:solidFill>
                <a:srgbClr val="222222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sk-SK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sk-SK" sz="2000" dirty="0" smtClean="0">
                <a:solidFill>
                  <a:srgbClr val="222222"/>
                </a:solidFill>
                <a:latin typeface="Comic Sans MS" panose="030F0702030302020204" pitchFamily="66" charset="0"/>
              </a:rPr>
              <a:t>   druh</a:t>
            </a:r>
            <a:r>
              <a:rPr lang="sk-SK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, ktorý je chovaný v domácnostiach ako rodinný </a:t>
            </a:r>
            <a:r>
              <a:rPr lang="sk-SK" sz="2000" dirty="0" smtClean="0">
                <a:solidFill>
                  <a:srgbClr val="222222"/>
                </a:solidFill>
                <a:latin typeface="Comic Sans MS" panose="030F0702030302020204" pitchFamily="66" charset="0"/>
              </a:rPr>
              <a:t>miláčik</a:t>
            </a:r>
            <a:endParaRPr lang="sk-SK" sz="2000" dirty="0">
              <a:latin typeface="Comic Sans MS" panose="030F0702030302020204" pitchFamily="66" charset="0"/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447809" y="431442"/>
            <a:ext cx="5829519" cy="2607034"/>
            <a:chOff x="447809" y="431442"/>
            <a:chExt cx="5829519" cy="2607034"/>
          </a:xfrm>
        </p:grpSpPr>
        <p:pic>
          <p:nvPicPr>
            <p:cNvPr id="5" name="Obrázok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809" y="431442"/>
              <a:ext cx="2043130" cy="260703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57150" cap="sq">
              <a:solidFill>
                <a:srgbClr val="00660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BlokTextu 7"/>
            <p:cNvSpPr txBox="1"/>
            <p:nvPr/>
          </p:nvSpPr>
          <p:spPr>
            <a:xfrm>
              <a:off x="2490939" y="2592225"/>
              <a:ext cx="3786389" cy="400110"/>
            </a:xfrm>
            <a:prstGeom prst="rect">
              <a:avLst/>
            </a:prstGeom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sk-SK" sz="2000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papagájec vlnkovaný (andulka)</a:t>
              </a: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9601469" y="496100"/>
            <a:ext cx="2176530" cy="3061011"/>
            <a:chOff x="9517487" y="1367014"/>
            <a:chExt cx="2176530" cy="3061011"/>
          </a:xfrm>
        </p:grpSpPr>
        <p:pic>
          <p:nvPicPr>
            <p:cNvPr id="7" name="Obrázok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3016" y="1367014"/>
              <a:ext cx="2025472" cy="26979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57150" cap="sq">
              <a:solidFill>
                <a:srgbClr val="FF990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" name="BlokTextu 9"/>
            <p:cNvSpPr txBox="1"/>
            <p:nvPr/>
          </p:nvSpPr>
          <p:spPr>
            <a:xfrm>
              <a:off x="9517487" y="4027915"/>
              <a:ext cx="2176530" cy="400110"/>
            </a:xfrm>
            <a:prstGeom prst="rect">
              <a:avLst/>
            </a:prstGeom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sk-SK" sz="2000" dirty="0" smtClean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Korela chochlatá</a:t>
              </a:r>
              <a:endParaRPr lang="sk-SK" sz="2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9" name="Obdĺžnik 8"/>
          <p:cNvSpPr/>
          <p:nvPr/>
        </p:nvSpPr>
        <p:spPr>
          <a:xfrm>
            <a:off x="6083968" y="4610011"/>
            <a:ext cx="5470043" cy="1426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kanárik domáci –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vyšľachtený, </a:t>
            </a:r>
          </a:p>
          <a:p>
            <a:pPr>
              <a:lnSpc>
                <a:spcPct val="150000"/>
              </a:lnSpc>
            </a:pP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    poznáme ho v rôznych farbách, postavách </a:t>
            </a:r>
          </a:p>
          <a:p>
            <a:pPr>
              <a:lnSpc>
                <a:spcPct val="150000"/>
              </a:lnSpc>
            </a:pP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   a hlasových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prejavoch</a:t>
            </a: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305" y="4217166"/>
            <a:ext cx="2941203" cy="221197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62" y="4184836"/>
            <a:ext cx="2323765" cy="232376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662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7520" y="479856"/>
            <a:ext cx="10450130" cy="1303867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AKVÁRIOVÉ RYBIČKY  &amp; KORYTNAČKY</a:t>
            </a:r>
            <a:endParaRPr lang="sk-SK" dirty="0">
              <a:latin typeface="Roboto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1210614" y="1506012"/>
            <a:ext cx="9955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Snom mnohých ľudí je mať doma </a:t>
            </a:r>
            <a:r>
              <a:rPr lang="sk-SK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akvárium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s pestrofarebnými </a:t>
            </a:r>
            <a:r>
              <a:rPr lang="sk-SK" sz="2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rybičkami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a inými </a:t>
            </a:r>
            <a:r>
              <a:rPr lang="sk-SK" sz="20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vodnými živočíchmi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sledovať ich ako si plávajú svojim vodným kráľovstvom.</a:t>
            </a:r>
            <a:endParaRPr lang="sk-SK" sz="2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631290" y="2578334"/>
            <a:ext cx="51955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Aby boli </a:t>
            </a:r>
            <a:r>
              <a:rPr lang="sk-SK" sz="2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rybičky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spokojné a šťastné, je dôležité im pripraviť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prostredie</a:t>
            </a: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ktoré je pre ne najprirodzenejšie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 Dôkazom o ich blahobyte je, keď sa začnú rozmnožovať.</a:t>
            </a:r>
            <a:endParaRPr lang="sk-SK" sz="2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03" y="4064231"/>
            <a:ext cx="3425914" cy="228394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D6009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3" t="18194" r="8894" b="5288"/>
          <a:stretch/>
        </p:blipFill>
        <p:spPr>
          <a:xfrm>
            <a:off x="9168816" y="4974659"/>
            <a:ext cx="3232599" cy="2149119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7359601" y="4725779"/>
            <a:ext cx="40662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Korytnačky</a:t>
            </a:r>
            <a:r>
              <a:rPr lang="sk-SK" sz="2000" dirty="0" smtClean="0">
                <a:solidFill>
                  <a:srgbClr val="555555"/>
                </a:solidFill>
                <a:latin typeface="Comic Sans MS" panose="030F0702030302020204" pitchFamily="66" charset="0"/>
              </a:rPr>
              <a:t> </a:t>
            </a:r>
            <a:r>
              <a:rPr lang="sk-SK" sz="2000" dirty="0">
                <a:solidFill>
                  <a:srgbClr val="555555"/>
                </a:solidFill>
                <a:latin typeface="Comic Sans MS" panose="030F0702030302020204" pitchFamily="66" charset="0"/>
              </a:rPr>
              <a:t>sa </a:t>
            </a:r>
            <a:r>
              <a:rPr lang="sk-SK" sz="2000" dirty="0" smtClean="0">
                <a:solidFill>
                  <a:srgbClr val="555555"/>
                </a:solidFill>
                <a:latin typeface="Comic Sans MS" panose="030F0702030302020204" pitchFamily="66" charset="0"/>
              </a:rPr>
              <a:t>dožívajú zvyčajne </a:t>
            </a:r>
            <a:r>
              <a:rPr lang="sk-SK" sz="2000" dirty="0">
                <a:solidFill>
                  <a:srgbClr val="555555"/>
                </a:solidFill>
                <a:latin typeface="Comic Sans MS" panose="030F0702030302020204" pitchFamily="66" charset="0"/>
              </a:rPr>
              <a:t>veľmi vysokého veku a môžu tak byť verným dlhoročným </a:t>
            </a:r>
            <a:r>
              <a:rPr lang="sk-SK" sz="2000" dirty="0" smtClean="0">
                <a:solidFill>
                  <a:srgbClr val="555555"/>
                </a:solidFill>
                <a:latin typeface="Comic Sans MS" panose="030F0702030302020204" pitchFamily="66" charset="0"/>
              </a:rPr>
              <a:t>spoločníkom.</a:t>
            </a:r>
            <a:endParaRPr lang="sk-SK" sz="2000" dirty="0">
              <a:latin typeface="Comic Sans MS" panose="030F0702030302020204" pitchFamily="66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915" y="2428053"/>
            <a:ext cx="3575029" cy="208357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0" b="90000" l="4784" r="899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935"/>
          <a:stretch/>
        </p:blipFill>
        <p:spPr>
          <a:xfrm>
            <a:off x="4112354" y="4492225"/>
            <a:ext cx="3940461" cy="2397232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200" b="91200" l="23979" r="100000">
                        <a14:foregroundMark x1="86501" y1="58933" x2="86501" y2="58933"/>
                        <a14:foregroundMark x1="82416" y1="48533" x2="82416" y2="48533"/>
                        <a14:backgroundMark x1="52220" y1="88267" x2="52220" y2="88267"/>
                        <a14:backgroundMark x1="53641" y1="86133" x2="53641" y2="86133"/>
                        <a14:backgroundMark x1="50799" y1="83200" x2="50799" y2="83200"/>
                        <a14:backgroundMark x1="68917" y1="84800" x2="68917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293" y="1846052"/>
            <a:ext cx="2372582" cy="1581721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7"/>
          <a:stretch/>
        </p:blipFill>
        <p:spPr>
          <a:xfrm rot="19698065">
            <a:off x="5325278" y="3280889"/>
            <a:ext cx="2317660" cy="1599576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" y="1667796"/>
            <a:ext cx="1806359" cy="1254663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396" y="3567318"/>
            <a:ext cx="2119730" cy="158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5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25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ZÁSADY PRI CHOVE DOMÁCICH MILÁČIKOV</a:t>
            </a:r>
          </a:p>
        </p:txBody>
      </p:sp>
      <p:sp>
        <p:nvSpPr>
          <p:cNvPr id="4" name="Obdĺžnik 3"/>
          <p:cNvSpPr/>
          <p:nvPr/>
        </p:nvSpPr>
        <p:spPr>
          <a:xfrm>
            <a:off x="1529466" y="2897249"/>
            <a:ext cx="48317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dostatok potravy a vody</a:t>
            </a:r>
            <a:endParaRPr lang="sk-SK" sz="2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dostatok priestoru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primeraná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pozornosť</a:t>
            </a:r>
            <a:endParaRPr lang="sk-SK" sz="2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901" y="2434844"/>
            <a:ext cx="4603997" cy="2588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Obdĺžnik 4"/>
          <p:cNvSpPr/>
          <p:nvPr/>
        </p:nvSpPr>
        <p:spPr>
          <a:xfrm>
            <a:off x="1135487" y="5172078"/>
            <a:ext cx="99210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nedotýkame sa zvierat, ktoré nepoznáme, môžu prenášať parazity a choroby</a:t>
            </a:r>
          </a:p>
          <a:p>
            <a:endParaRPr lang="sk-SK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hrubé zaobchádzanie sa považuje za trestný čin týrania zvierat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0" y="0"/>
            <a:ext cx="2029317" cy="3477296"/>
            <a:chOff x="0" y="0"/>
            <a:chExt cx="2029317" cy="3477296"/>
          </a:xfrm>
        </p:grpSpPr>
        <p:pic>
          <p:nvPicPr>
            <p:cNvPr id="6" name="Obrázok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8" b="100000" l="5048" r="946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0" t="8887" r="10404"/>
            <a:stretch/>
          </p:blipFill>
          <p:spPr>
            <a:xfrm flipH="1">
              <a:off x="0" y="0"/>
              <a:ext cx="2029317" cy="2441007"/>
            </a:xfrm>
            <a:prstGeom prst="rect">
              <a:avLst/>
            </a:prstGeom>
          </p:spPr>
        </p:pic>
        <p:sp>
          <p:nvSpPr>
            <p:cNvPr id="7" name="Vývojový diagram: ručná operácia 6"/>
            <p:cNvSpPr/>
            <p:nvPr/>
          </p:nvSpPr>
          <p:spPr>
            <a:xfrm>
              <a:off x="695459" y="2285999"/>
              <a:ext cx="347730" cy="869325"/>
            </a:xfrm>
            <a:prstGeom prst="flowChartManualOperation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" name="Vývojový diagram: spojnica 7"/>
            <p:cNvSpPr/>
            <p:nvPr/>
          </p:nvSpPr>
          <p:spPr>
            <a:xfrm>
              <a:off x="746974" y="3245476"/>
              <a:ext cx="244699" cy="231820"/>
            </a:xfrm>
            <a:prstGeom prst="flowChartConnector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243455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574742" y="1952759"/>
            <a:ext cx="107424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stávajú sa rodinnými príslušníkmi, miláčikmi rodín a aj nenahraditeľnými </a:t>
            </a:r>
          </a:p>
          <a:p>
            <a:r>
              <a:rPr lang="sk-SK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spoločníkmi, ale potrebujú našu každodennú starostlivosť, potrebujú aby </a:t>
            </a:r>
          </a:p>
          <a:p>
            <a:r>
              <a:rPr lang="sk-SK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ste im venovali časť zo svojho každodenného času</a:t>
            </a:r>
            <a:endParaRPr lang="sk-SK" sz="24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1112105" y="926137"/>
            <a:ext cx="102050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 JULIAN" panose="02000000000000000000" pitchFamily="2" charset="0"/>
              </a:rPr>
              <a:t>NAŠI DOMÁCI MILÁČIKOVIA</a:t>
            </a:r>
            <a:endParaRPr lang="sk-SK" sz="6000" dirty="0"/>
          </a:p>
        </p:txBody>
      </p:sp>
      <p:grpSp>
        <p:nvGrpSpPr>
          <p:cNvPr id="12" name="Skupina 11"/>
          <p:cNvGrpSpPr/>
          <p:nvPr/>
        </p:nvGrpSpPr>
        <p:grpSpPr>
          <a:xfrm>
            <a:off x="490952" y="3327172"/>
            <a:ext cx="11203065" cy="3107101"/>
            <a:chOff x="490952" y="3327172"/>
            <a:chExt cx="11203065" cy="3107101"/>
          </a:xfrm>
        </p:grpSpPr>
        <p:pic>
          <p:nvPicPr>
            <p:cNvPr id="5" name="Obrázok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46" t="13357" r="19533" b="41453"/>
            <a:stretch/>
          </p:blipFill>
          <p:spPr>
            <a:xfrm>
              <a:off x="3854522" y="3732716"/>
              <a:ext cx="3550636" cy="26552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Obrázo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4577" y="3327172"/>
              <a:ext cx="4229440" cy="31069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BlokTextu 7"/>
            <p:cNvSpPr txBox="1"/>
            <p:nvPr/>
          </p:nvSpPr>
          <p:spPr>
            <a:xfrm>
              <a:off x="10793062" y="6034163"/>
              <a:ext cx="900955" cy="400110"/>
            </a:xfrm>
            <a:prstGeom prst="rect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sk-SK" sz="2000" dirty="0" smtClean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Teraz</a:t>
              </a:r>
              <a:endPara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9" name="Obrázok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52" y="3732715"/>
              <a:ext cx="3304151" cy="2660150"/>
            </a:xfrm>
            <a:prstGeom prst="rect">
              <a:avLst/>
            </a:prstGeom>
          </p:spPr>
        </p:pic>
        <p:sp>
          <p:nvSpPr>
            <p:cNvPr id="10" name="BlokTextu 9"/>
            <p:cNvSpPr txBox="1"/>
            <p:nvPr/>
          </p:nvSpPr>
          <p:spPr>
            <a:xfrm>
              <a:off x="3308634" y="3333491"/>
              <a:ext cx="4444447" cy="461665"/>
            </a:xfrm>
            <a:prstGeom prst="rect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sk-SK" sz="2400" dirty="0" smtClean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Môj štvornohý miláčik - Max</a:t>
              </a:r>
              <a:endParaRPr lang="sk-SK" sz="2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1" name="BlokTextu 10"/>
            <p:cNvSpPr txBox="1"/>
            <p:nvPr/>
          </p:nvSpPr>
          <p:spPr>
            <a:xfrm>
              <a:off x="2411589" y="6001744"/>
              <a:ext cx="1983345" cy="400110"/>
            </a:xfrm>
            <a:prstGeom prst="rect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sk-SK" sz="2000" dirty="0" smtClean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Ako šteniatko</a:t>
              </a:r>
              <a:endPara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807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7200" y="556036"/>
            <a:ext cx="9254822" cy="1303867"/>
          </a:xfrm>
        </p:spPr>
        <p:txBody>
          <a:bodyPr>
            <a:normAutofit fontScale="90000"/>
          </a:bodyPr>
          <a:lstStyle/>
          <a:p>
            <a:r>
              <a:rPr lang="sk-SK" sz="53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PRE  ŠIKOVNÉ  HLAVIČKY</a:t>
            </a:r>
            <a: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/>
            </a:r>
            <a:b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</a:br>
            <a:r>
              <a:rPr lang="sk-SK" sz="31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ČAKAJÚ  EŠTE  OTÁZKY  A  HÁDANKY</a:t>
            </a:r>
            <a:endParaRPr lang="sk-SK" sz="3100" dirty="0">
              <a:latin typeface="Roboto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847907" y="2495460"/>
            <a:ext cx="8718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Ktoré zvieratko zo spomínaných domácich miláčikov ťa môže prežiť?</a:t>
            </a:r>
            <a:endParaRPr lang="sk-SK" sz="20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7720372" y="2852601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KORYTNAČKA</a:t>
            </a:r>
            <a:r>
              <a:rPr lang="sk-SK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endParaRPr lang="sk-SK" b="1" dirty="0"/>
          </a:p>
        </p:txBody>
      </p:sp>
      <p:sp>
        <p:nvSpPr>
          <p:cNvPr id="8" name="BlokTextu 7"/>
          <p:cNvSpPr txBox="1"/>
          <p:nvPr/>
        </p:nvSpPr>
        <p:spPr>
          <a:xfrm>
            <a:off x="745314" y="5369505"/>
            <a:ext cx="8097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Vieš, ktorý domáci miláčik </a:t>
            </a:r>
            <a:r>
              <a:rPr lang="sk-SK" altLang="sk-SK" sz="20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nevie prejaviť podriadenosť človeku, </a:t>
            </a:r>
            <a:r>
              <a:rPr lang="sk-SK" sz="20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je individualista, je ťažké stanoviť </a:t>
            </a:r>
            <a:r>
              <a:rPr lang="sk-SK" sz="20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mu hranice?</a:t>
            </a:r>
            <a:endParaRPr lang="sk-SK" sz="20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6262988" y="5892725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MAČKA</a:t>
            </a:r>
            <a:endParaRPr lang="sk-SK" b="1" dirty="0">
              <a:solidFill>
                <a:srgbClr val="FF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876601" y="4373414"/>
            <a:ext cx="76361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Som veľmi </a:t>
            </a:r>
            <a:r>
              <a:rPr lang="sk-SK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čistotné </a:t>
            </a:r>
            <a:r>
              <a:rPr lang="sk-SK" sz="20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zviera a radím sa </a:t>
            </a:r>
            <a:r>
              <a:rPr lang="sk-SK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medzi zvieratá s nočnou aktivitou, prevažnú väčšinu dňa </a:t>
            </a:r>
            <a:r>
              <a:rPr lang="sk-SK" sz="20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odpočívam. Kto som?</a:t>
            </a:r>
            <a:endParaRPr lang="sk-SK" sz="20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7268391" y="4798435"/>
            <a:ext cx="11304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000" b="1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KRÁLIK</a:t>
            </a:r>
            <a:endParaRPr lang="sk-SK" sz="2000" b="1" dirty="0">
              <a:solidFill>
                <a:srgbClr val="FF6600"/>
              </a:solidFill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808627" y="3240506"/>
            <a:ext cx="8040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Český spisovateľ J. </a:t>
            </a:r>
            <a:r>
              <a:rPr lang="sk-SK" sz="2000" dirty="0" err="1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Čapek</a:t>
            </a:r>
            <a:r>
              <a:rPr lang="sk-SK" sz="20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napísal veselú knihu o priateľstve dvoch zvieratiek, ktoré patria k najstarším a k najobľúbenejším domácim miláčikom. Poznáš jej názov? (povinné čítanie)</a:t>
            </a:r>
            <a:endParaRPr lang="sk-SK" sz="20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9" name="Skupina 18"/>
          <p:cNvGrpSpPr/>
          <p:nvPr/>
        </p:nvGrpSpPr>
        <p:grpSpPr>
          <a:xfrm>
            <a:off x="6440557" y="1772461"/>
            <a:ext cx="5507597" cy="2914650"/>
            <a:chOff x="6440557" y="1772461"/>
            <a:chExt cx="5507597" cy="2914650"/>
          </a:xfrm>
        </p:grpSpPr>
        <p:pic>
          <p:nvPicPr>
            <p:cNvPr id="14" name="Obrázok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6904" y="1772461"/>
              <a:ext cx="2381250" cy="2914650"/>
            </a:xfrm>
            <a:prstGeom prst="rect">
              <a:avLst/>
            </a:prstGeom>
          </p:spPr>
        </p:pic>
        <p:sp>
          <p:nvSpPr>
            <p:cNvPr id="15" name="Šípka doprava 14"/>
            <p:cNvSpPr/>
            <p:nvPr/>
          </p:nvSpPr>
          <p:spPr>
            <a:xfrm>
              <a:off x="6440557" y="3917628"/>
              <a:ext cx="3150840" cy="33854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7580694" y="4687111"/>
            <a:ext cx="4045566" cy="2020943"/>
            <a:chOff x="7593573" y="4687111"/>
            <a:chExt cx="4045566" cy="2020943"/>
          </a:xfrm>
        </p:grpSpPr>
        <p:sp>
          <p:nvSpPr>
            <p:cNvPr id="16" name="BlokTextu 15"/>
            <p:cNvSpPr txBox="1"/>
            <p:nvPr/>
          </p:nvSpPr>
          <p:spPr>
            <a:xfrm>
              <a:off x="7593573" y="6233259"/>
              <a:ext cx="2597349" cy="40011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k-SK" sz="2000" b="1" dirty="0" smtClean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Over si správnosť</a:t>
              </a:r>
              <a:endParaRPr lang="sk-SK" sz="20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7" name="Obrázok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9841" y="4687111"/>
              <a:ext cx="1669298" cy="2020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677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0" r="2567" b="8176"/>
          <a:stretch/>
        </p:blipFill>
        <p:spPr>
          <a:xfrm>
            <a:off x="128303" y="-144553"/>
            <a:ext cx="3657991" cy="2788860"/>
          </a:xfrm>
          <a:prstGeom prst="rect">
            <a:avLst/>
          </a:prstGeo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3009900" y="904409"/>
            <a:ext cx="6934198" cy="1584792"/>
          </a:xfrm>
        </p:spPr>
        <p:txBody>
          <a:bodyPr>
            <a:normAutofit fontScale="90000"/>
          </a:bodyPr>
          <a:lstStyle/>
          <a:p>
            <a:r>
              <a:rPr lang="sk-SK" sz="67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PES</a:t>
            </a:r>
            <a: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/>
            </a:r>
            <a:b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</a:br>
            <a: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 - najlepší priateľ človeka</a:t>
            </a:r>
            <a:b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</a:br>
            <a:endParaRPr lang="sk-SK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1095238" y="2644307"/>
            <a:ext cx="10109198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k-SK" sz="2100" b="0" i="0" u="none" strike="noStrike" dirty="0" smtClean="0">
                <a:solidFill>
                  <a:schemeClr val="accent5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Naši štvornohí priatelia sú inteligentné a statočné zvieratá s milujúcou povahou. </a:t>
            </a:r>
          </a:p>
          <a:p>
            <a:pPr algn="just"/>
            <a:endParaRPr lang="sk-SK" sz="2100" b="0" i="0" u="none" strike="noStrike" dirty="0" smtClean="0">
              <a:solidFill>
                <a:schemeClr val="accent5">
                  <a:lumMod val="75000"/>
                </a:schemeClr>
              </a:solidFill>
              <a:effectLst/>
              <a:latin typeface="Comic Sans MS" panose="030F0702030302020204" pitchFamily="66" charset="0"/>
            </a:endParaRPr>
          </a:p>
          <a:p>
            <a:pPr algn="just"/>
            <a:r>
              <a:rPr lang="sk-SK" sz="2100" b="0" i="0" u="none" strike="noStrike" dirty="0" smtClean="0">
                <a:solidFill>
                  <a:schemeClr val="accent5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Pes prináša do života radosť, dobrodružstvo, je verný.</a:t>
            </a:r>
          </a:p>
          <a:p>
            <a:pPr algn="just"/>
            <a:r>
              <a:rPr lang="sk-SK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_____________________________________________________________________</a:t>
            </a:r>
            <a:endParaRPr lang="sk-SK" b="0" i="0" u="none" strike="noStrike" dirty="0" smtClean="0">
              <a:solidFill>
                <a:schemeClr val="accent5">
                  <a:lumMod val="50000"/>
                </a:schemeClr>
              </a:solidFill>
              <a:effectLst/>
              <a:latin typeface="Comic Sans MS" panose="030F0702030302020204" pitchFamily="66" charset="0"/>
            </a:endParaRPr>
          </a:p>
          <a:p>
            <a:pPr algn="just"/>
            <a:endParaRPr lang="sk-SK" b="0" i="0" u="none" strike="noStrike" dirty="0" smtClean="0">
              <a:solidFill>
                <a:schemeClr val="accent5">
                  <a:lumMod val="50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907063" y="4213967"/>
            <a:ext cx="73352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patrí </a:t>
            </a:r>
            <a:r>
              <a:rPr lang="sk-SK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 mačkami </a:t>
            </a:r>
            <a:r>
              <a:rPr lang="sk-SK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domácimi </a:t>
            </a:r>
            <a:r>
              <a:rPr lang="sk-SK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nielen k </a:t>
            </a:r>
            <a:r>
              <a:rPr lang="sk-SK" sz="22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najstarším</a:t>
            </a:r>
            <a:r>
              <a:rPr lang="sk-SK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ale aj k najvšestrannejším domácim </a:t>
            </a:r>
            <a:r>
              <a:rPr lang="sk-SK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zvieratám</a:t>
            </a:r>
          </a:p>
          <a:p>
            <a:r>
              <a:rPr lang="sk-SK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endParaRPr lang="sk-SK" altLang="sk-SK" sz="2400" dirty="0" smtClean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altLang="sk-SK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pochádza </a:t>
            </a:r>
            <a:r>
              <a:rPr lang="sk-SK" altLang="sk-SK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pravdepodobne z </a:t>
            </a:r>
            <a:r>
              <a:rPr lang="sk-SK" altLang="sk-SK" sz="24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vlka dravého</a:t>
            </a:r>
            <a:endParaRPr lang="sk-SK" altLang="sk-SK" sz="24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7234614" y="3218791"/>
            <a:ext cx="4033320" cy="2967785"/>
            <a:chOff x="7234614" y="3218791"/>
            <a:chExt cx="4033320" cy="2967785"/>
          </a:xfrm>
        </p:grpSpPr>
        <p:pic>
          <p:nvPicPr>
            <p:cNvPr id="6" name="Picture 3" descr="https://upload.wikimedia.org/wikipedia/commons/thumb/4/44/Canis_lupus_portrait.jpg/220px-Canis_lupus_portrait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9328" y="3218791"/>
              <a:ext cx="2348606" cy="296778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1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8" name="Šípka doprava 7"/>
            <p:cNvSpPr/>
            <p:nvPr/>
          </p:nvSpPr>
          <p:spPr>
            <a:xfrm>
              <a:off x="7234614" y="5429706"/>
              <a:ext cx="1579186" cy="242055"/>
            </a:xfrm>
            <a:prstGeom prst="righ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261792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dvAuto="3000"/>
      <p:bldP spid="7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878975" y="4120021"/>
            <a:ext cx="393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7030A0"/>
                </a:solidFill>
                <a:latin typeface="Comic Sans MS" panose="030F0702030302020204" pitchFamily="66" charset="0"/>
              </a:rPr>
              <a:t>Kto pradie, a nikdy nič nenapradie</a:t>
            </a:r>
            <a:r>
              <a:rPr lang="pl-PL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?</a:t>
            </a:r>
            <a:endParaRPr lang="sk-SK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904519" y="4970689"/>
            <a:ext cx="3384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Stráži dom a </a:t>
            </a:r>
            <a:r>
              <a:rPr lang="sk-SK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nemá pušku,</a:t>
            </a:r>
          </a:p>
          <a:p>
            <a:r>
              <a:rPr lang="sk-SK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zbadá </a:t>
            </a:r>
            <a:r>
              <a:rPr lang="sk-SK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letieť </a:t>
            </a:r>
            <a:r>
              <a:rPr lang="sk-SK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každú mušku.</a:t>
            </a:r>
            <a:endParaRPr lang="sk-SK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904519" y="2462703"/>
            <a:ext cx="35902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V mokrom zámku žije panna,</a:t>
            </a:r>
          </a:p>
          <a:p>
            <a:r>
              <a:rPr lang="sk-SK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peniažkami posypaná,</a:t>
            </a:r>
          </a:p>
          <a:p>
            <a:r>
              <a:rPr lang="sk-SK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nikto nič tej panne,</a:t>
            </a:r>
          </a:p>
          <a:p>
            <a:r>
              <a:rPr lang="sk-SK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nepredá však za ne.</a:t>
            </a:r>
            <a:endParaRPr lang="sk-SK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744811" y="1508864"/>
            <a:ext cx="472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Prečo </a:t>
            </a:r>
            <a:r>
              <a:rPr lang="sk-SK" dirty="0">
                <a:solidFill>
                  <a:srgbClr val="006600"/>
                </a:solidFill>
                <a:latin typeface="Comic Sans MS" panose="030F0702030302020204" pitchFamily="66" charset="0"/>
              </a:rPr>
              <a:t>jedno dlhé uško sedí ako pajác</a:t>
            </a:r>
            <a:r>
              <a:rPr lang="sk-SK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?</a:t>
            </a:r>
          </a:p>
          <a:p>
            <a:r>
              <a:rPr lang="sk-SK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Prosí </a:t>
            </a:r>
            <a:r>
              <a:rPr lang="sk-SK" dirty="0">
                <a:solidFill>
                  <a:srgbClr val="006600"/>
                </a:solidFill>
                <a:latin typeface="Comic Sans MS" panose="030F0702030302020204" pitchFamily="66" charset="0"/>
              </a:rPr>
              <a:t>trochu ďatelinky, veď je predsa </a:t>
            </a:r>
            <a:r>
              <a:rPr lang="sk-SK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…</a:t>
            </a:r>
            <a:endParaRPr lang="sk-SK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6082902" y="1570907"/>
            <a:ext cx="4864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Tvrdý pancier je jej </a:t>
            </a:r>
            <a:r>
              <a:rPr lang="sk-SK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poznávacia </a:t>
            </a:r>
            <a:r>
              <a:rPr lang="sk-SK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značka. </a:t>
            </a:r>
            <a:endParaRPr lang="sk-SK" dirty="0" smtClean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k-SK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No </a:t>
            </a:r>
            <a:r>
              <a:rPr lang="sk-SK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aj s ním vie dobre plávať. </a:t>
            </a:r>
            <a:endParaRPr lang="sk-SK" dirty="0" smtClean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k-SK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Kto</a:t>
            </a:r>
            <a:r>
              <a:rPr lang="sk-SK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? </a:t>
            </a:r>
            <a:r>
              <a:rPr lang="sk-SK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Predsa </a:t>
            </a:r>
            <a:r>
              <a:rPr lang="sk-SK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... </a:t>
            </a:r>
          </a:p>
        </p:txBody>
      </p:sp>
      <p:sp>
        <p:nvSpPr>
          <p:cNvPr id="8" name="Obdĺžnik 7"/>
          <p:cNvSpPr/>
          <p:nvPr/>
        </p:nvSpPr>
        <p:spPr>
          <a:xfrm>
            <a:off x="6082902" y="2908588"/>
            <a:ext cx="53020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solidFill>
                  <a:srgbClr val="FF6600"/>
                </a:solidFill>
                <a:latin typeface="Comic Sans MS" panose="030F0702030302020204" pitchFamily="66" charset="0"/>
              </a:rPr>
              <a:t>Pradie, prská, mňaučí, na tom starom gauči</a:t>
            </a:r>
            <a:r>
              <a:rPr lang="sk-SK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sk-SK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Vstane </a:t>
            </a:r>
            <a:r>
              <a:rPr lang="sk-SK" dirty="0">
                <a:solidFill>
                  <a:srgbClr val="FF6600"/>
                </a:solidFill>
                <a:latin typeface="Comic Sans MS" panose="030F0702030302020204" pitchFamily="66" charset="0"/>
              </a:rPr>
              <a:t>iba vtedy, kedy sa mu to hodí</a:t>
            </a:r>
            <a:r>
              <a:rPr lang="sk-SK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,</a:t>
            </a:r>
          </a:p>
          <a:p>
            <a:r>
              <a:rPr lang="sk-SK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a </a:t>
            </a:r>
            <a:r>
              <a:rPr lang="sk-SK" dirty="0">
                <a:solidFill>
                  <a:srgbClr val="FF6600"/>
                </a:solidFill>
                <a:latin typeface="Comic Sans MS" panose="030F0702030302020204" pitchFamily="66" charset="0"/>
              </a:rPr>
              <a:t>keď nie je doma, myši majú hody. </a:t>
            </a:r>
            <a:endParaRPr lang="sk-SK" dirty="0" smtClean="0">
              <a:solidFill>
                <a:srgbClr val="FF6600"/>
              </a:solidFill>
              <a:latin typeface="Comic Sans MS" panose="030F0702030302020204" pitchFamily="66" charset="0"/>
            </a:endParaRPr>
          </a:p>
          <a:p>
            <a:r>
              <a:rPr lang="sk-SK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Kto </a:t>
            </a:r>
            <a:r>
              <a:rPr lang="sk-SK" dirty="0">
                <a:solidFill>
                  <a:srgbClr val="FF6600"/>
                </a:solidFill>
                <a:latin typeface="Comic Sans MS" panose="030F0702030302020204" pitchFamily="66" charset="0"/>
              </a:rPr>
              <a:t>som? </a:t>
            </a:r>
            <a:endParaRPr lang="sk-SK" b="1" i="0" u="none" strike="noStrike" dirty="0">
              <a:solidFill>
                <a:srgbClr val="FF66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6082901" y="4437611"/>
            <a:ext cx="32414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Nosí krásne dlhé uši, </a:t>
            </a:r>
            <a:endParaRPr lang="sk-SK" dirty="0" smtClean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k-SK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na </a:t>
            </a:r>
            <a:r>
              <a:rPr lang="sk-SK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zimu si trávu suší</a:t>
            </a:r>
            <a:r>
              <a:rPr lang="sk-SK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sk-SK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Behá </a:t>
            </a:r>
            <a:r>
              <a:rPr lang="sk-SK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v lese, brázdi polia, </a:t>
            </a:r>
            <a:endParaRPr lang="sk-SK" dirty="0" smtClean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k-SK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nôžky </a:t>
            </a:r>
            <a:r>
              <a:rPr lang="sk-SK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ho však nezabolia. </a:t>
            </a:r>
            <a:endParaRPr lang="sk-SK" b="1" i="0" u="none" strike="noStrike" dirty="0">
              <a:solidFill>
                <a:schemeClr val="accent3">
                  <a:lumMod val="75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3321973" y="3436809"/>
            <a:ext cx="788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RYBA</a:t>
            </a:r>
            <a:endParaRPr lang="sk-SK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3107011" y="5712998"/>
            <a:ext cx="609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PES</a:t>
            </a:r>
            <a:endParaRPr lang="sk-SK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4214949" y="2242852"/>
            <a:ext cx="974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ZAJAC</a:t>
            </a:r>
            <a:endParaRPr lang="sk-SK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Obdĺžnik 12"/>
          <p:cNvSpPr/>
          <p:nvPr/>
        </p:nvSpPr>
        <p:spPr>
          <a:xfrm>
            <a:off x="3857621" y="4541395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MAČKA</a:t>
            </a:r>
            <a:endParaRPr lang="sk-SK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Obdĺžnik 13"/>
          <p:cNvSpPr/>
          <p:nvPr/>
        </p:nvSpPr>
        <p:spPr>
          <a:xfrm>
            <a:off x="7536799" y="5712998"/>
            <a:ext cx="978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ZAJAC</a:t>
            </a:r>
            <a:endParaRPr lang="sk-SK" b="1" dirty="0"/>
          </a:p>
        </p:txBody>
      </p:sp>
      <p:sp>
        <p:nvSpPr>
          <p:cNvPr id="15" name="Obdĺžnik 14"/>
          <p:cNvSpPr/>
          <p:nvPr/>
        </p:nvSpPr>
        <p:spPr>
          <a:xfrm>
            <a:off x="8729615" y="3882485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>
                <a:solidFill>
                  <a:srgbClr val="FF6600"/>
                </a:solidFill>
                <a:latin typeface="Comic Sans MS" panose="030F0702030302020204" pitchFamily="66" charset="0"/>
              </a:rPr>
              <a:t>KOCÚR </a:t>
            </a:r>
          </a:p>
        </p:txBody>
      </p:sp>
      <p:sp>
        <p:nvSpPr>
          <p:cNvPr id="16" name="Obdĺžnik 15"/>
          <p:cNvSpPr/>
          <p:nvPr/>
        </p:nvSpPr>
        <p:spPr>
          <a:xfrm>
            <a:off x="8417376" y="2459423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KORYTNAČKA </a:t>
            </a:r>
            <a:endParaRPr lang="sk-SK" b="1" dirty="0"/>
          </a:p>
        </p:txBody>
      </p:sp>
      <p:grpSp>
        <p:nvGrpSpPr>
          <p:cNvPr id="20" name="Skupina 19"/>
          <p:cNvGrpSpPr/>
          <p:nvPr/>
        </p:nvGrpSpPr>
        <p:grpSpPr>
          <a:xfrm>
            <a:off x="4587829" y="313641"/>
            <a:ext cx="3705164" cy="1000356"/>
            <a:chOff x="5975459" y="353410"/>
            <a:chExt cx="3705164" cy="1048441"/>
          </a:xfrm>
        </p:grpSpPr>
        <p:sp>
          <p:nvSpPr>
            <p:cNvPr id="18" name="Zaoblený obdĺžnik 17"/>
            <p:cNvSpPr/>
            <p:nvPr/>
          </p:nvSpPr>
          <p:spPr>
            <a:xfrm>
              <a:off x="5975459" y="353410"/>
              <a:ext cx="3705164" cy="1048441"/>
            </a:xfrm>
            <a:prstGeom prst="roundRect">
              <a:avLst/>
            </a:prstGeom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" name="BlokTextu 18"/>
            <p:cNvSpPr txBox="1"/>
            <p:nvPr/>
          </p:nvSpPr>
          <p:spPr>
            <a:xfrm>
              <a:off x="6440411" y="476618"/>
              <a:ext cx="2981524" cy="769441"/>
            </a:xfrm>
            <a:prstGeom prst="rect">
              <a:avLst/>
            </a:prstGeom>
            <a:noFill/>
          </p:spPr>
          <p:txBody>
            <a:bodyPr wrap="square" rtlCol="0">
              <a:prstTxWarp prst="textChevron">
                <a:avLst/>
              </a:prstTxWarp>
              <a:spAutoFit/>
            </a:bodyPr>
            <a:lstStyle/>
            <a:p>
              <a:r>
                <a:rPr lang="sk-SK" sz="4400" b="1" dirty="0" smtClean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Roboto"/>
                </a:rPr>
                <a:t>HÁDANKY</a:t>
              </a:r>
              <a:endParaRPr lang="sk-SK" sz="4400" dirty="0">
                <a:latin typeface="Robo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041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3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3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3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3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3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0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3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3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5" grpId="0" build="p"/>
      <p:bldP spid="6" grpId="0" uiExpand="1" build="p"/>
      <p:bldP spid="7" grpId="0" build="p"/>
      <p:bldP spid="8" grpId="0" uiExpand="1" build="p"/>
      <p:bldP spid="9" grpId="0" uiExpand="1" build="p"/>
      <p:bldP spid="2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960" y="494227"/>
            <a:ext cx="5645241" cy="5880459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3331334" y="3567448"/>
            <a:ext cx="5370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>
                <a:solidFill>
                  <a:schemeClr val="accent3">
                    <a:lumMod val="75000"/>
                  </a:schemeClr>
                </a:solidFill>
                <a:latin typeface="Gabriola" panose="04040605051002020D02" pitchFamily="82" charset="0"/>
              </a:rPr>
              <a:t>Oči zvieraťa majú schopnosť hovoriť, </a:t>
            </a:r>
          </a:p>
          <a:p>
            <a:r>
              <a:rPr lang="sk-SK" sz="3600" b="1" dirty="0">
                <a:solidFill>
                  <a:schemeClr val="accent3">
                    <a:lumMod val="75000"/>
                  </a:schemeClr>
                </a:solidFill>
                <a:latin typeface="Gabriola" panose="04040605051002020D02" pitchFamily="82" charset="0"/>
              </a:rPr>
              <a:t>t</a:t>
            </a:r>
            <a:r>
              <a:rPr lang="sk-SK" sz="3600" b="1" dirty="0" smtClean="0">
                <a:solidFill>
                  <a:schemeClr val="accent3">
                    <a:lumMod val="75000"/>
                  </a:schemeClr>
                </a:solidFill>
                <a:latin typeface="Gabriola" panose="04040605051002020D02" pitchFamily="82" charset="0"/>
              </a:rPr>
              <a:t>ým najkrajším jazykom na svete.</a:t>
            </a:r>
          </a:p>
          <a:p>
            <a:pPr algn="r"/>
            <a:r>
              <a:rPr lang="sk-SK" sz="2400" b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Martin Buber</a:t>
            </a:r>
          </a:p>
        </p:txBody>
      </p:sp>
      <p:sp>
        <p:nvSpPr>
          <p:cNvPr id="6" name="Obdĺžnik 5"/>
          <p:cNvSpPr/>
          <p:nvPr/>
        </p:nvSpPr>
        <p:spPr>
          <a:xfrm>
            <a:off x="7845314" y="671601"/>
            <a:ext cx="3552489" cy="77083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sk-SK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NA ZÁVER</a:t>
            </a:r>
            <a:endParaRPr lang="sk-SK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753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ZDROJE:</a:t>
            </a:r>
            <a:endParaRPr lang="sk-SK" dirty="0">
              <a:latin typeface="Roboto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7202273" y="2496192"/>
            <a:ext cx="4235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/>
              <a:t>https://www.literama.sk/sk/knihy-kolekcia</a:t>
            </a:r>
            <a:endParaRPr lang="sk-SK" dirty="0"/>
          </a:p>
        </p:txBody>
      </p:sp>
      <p:sp>
        <p:nvSpPr>
          <p:cNvPr id="5" name="Obdĺžnik 4"/>
          <p:cNvSpPr/>
          <p:nvPr/>
        </p:nvSpPr>
        <p:spPr>
          <a:xfrm>
            <a:off x="7202273" y="2922500"/>
            <a:ext cx="2242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https://www.google.sk</a:t>
            </a:r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787416" y="2496192"/>
            <a:ext cx="4031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https://sk.wikipedia.org/wiki/Pes_domáci</a:t>
            </a:r>
          </a:p>
        </p:txBody>
      </p:sp>
      <p:sp>
        <p:nvSpPr>
          <p:cNvPr id="6" name="Obdĺžnik 5"/>
          <p:cNvSpPr/>
          <p:nvPr/>
        </p:nvSpPr>
        <p:spPr>
          <a:xfrm>
            <a:off x="787416" y="3271402"/>
            <a:ext cx="2066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https</a:t>
            </a:r>
            <a:r>
              <a:rPr lang="sk-SK" dirty="0"/>
              <a:t>://pes-portal.sk</a:t>
            </a:r>
          </a:p>
        </p:txBody>
      </p:sp>
      <p:sp>
        <p:nvSpPr>
          <p:cNvPr id="7" name="Obdĺžnik 6"/>
          <p:cNvSpPr/>
          <p:nvPr/>
        </p:nvSpPr>
        <p:spPr>
          <a:xfrm>
            <a:off x="756319" y="2907146"/>
            <a:ext cx="4355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https://sk.wikipedia.org/wiki/Mačka_domáca</a:t>
            </a:r>
          </a:p>
        </p:txBody>
      </p:sp>
      <p:sp>
        <p:nvSpPr>
          <p:cNvPr id="9" name="Obdĺžnik 8"/>
          <p:cNvSpPr/>
          <p:nvPr/>
        </p:nvSpPr>
        <p:spPr>
          <a:xfrm>
            <a:off x="756319" y="4039682"/>
            <a:ext cx="6592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https://</a:t>
            </a:r>
            <a:r>
              <a:rPr lang="sk-SK" dirty="0" smtClean="0"/>
              <a:t>zena.sme.sk/c/5823832/ako-sa-starat-o-bytoveho-kralika.html</a:t>
            </a:r>
            <a:endParaRPr lang="sk-SK" dirty="0"/>
          </a:p>
        </p:txBody>
      </p:sp>
      <p:sp>
        <p:nvSpPr>
          <p:cNvPr id="10" name="Obdĺžnik 9"/>
          <p:cNvSpPr/>
          <p:nvPr/>
        </p:nvSpPr>
        <p:spPr>
          <a:xfrm>
            <a:off x="756319" y="3658080"/>
            <a:ext cx="99251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https://www.petcenter.sk/zverinec-kralik-domaci-chovatelske-prirucky-sk</a:t>
            </a:r>
          </a:p>
        </p:txBody>
      </p:sp>
      <p:sp>
        <p:nvSpPr>
          <p:cNvPr id="11" name="Obdĺžnik 10"/>
          <p:cNvSpPr/>
          <p:nvPr/>
        </p:nvSpPr>
        <p:spPr>
          <a:xfrm>
            <a:off x="787416" y="4393660"/>
            <a:ext cx="76335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https://www.petparadise.sk/rubriky/chovatelske-informacie/skrecok-dzungarsky/</a:t>
            </a:r>
          </a:p>
        </p:txBody>
      </p:sp>
      <p:sp>
        <p:nvSpPr>
          <p:cNvPr id="8" name="Obdĺžnik 7"/>
          <p:cNvSpPr/>
          <p:nvPr/>
        </p:nvSpPr>
        <p:spPr>
          <a:xfrm>
            <a:off x="787416" y="4772462"/>
            <a:ext cx="4347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https://sk.wikipedia.org/wiki/Morča_domáce</a:t>
            </a:r>
          </a:p>
        </p:txBody>
      </p:sp>
      <p:sp>
        <p:nvSpPr>
          <p:cNvPr id="12" name="Obdĺžnik 11"/>
          <p:cNvSpPr/>
          <p:nvPr/>
        </p:nvSpPr>
        <p:spPr>
          <a:xfrm>
            <a:off x="756319" y="5166842"/>
            <a:ext cx="7664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https://www.chovatelahospodar.sk/tema/chov-a-starostlivost-o-morske-prasiatka</a:t>
            </a:r>
          </a:p>
        </p:txBody>
      </p:sp>
    </p:spTree>
    <p:extLst>
      <p:ext uri="{BB962C8B-B14F-4D97-AF65-F5344CB8AC3E}">
        <p14:creationId xmlns:p14="http://schemas.microsoft.com/office/powerpoint/2010/main" val="271372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819150" y="2705437"/>
            <a:ext cx="704215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patrí medzi šelmy – je </a:t>
            </a:r>
            <a:r>
              <a:rPr lang="sk-SK" altLang="sk-SK" sz="20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mäsožravec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má </a:t>
            </a:r>
            <a:r>
              <a:rPr lang="sk-SK" alt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výborný </a:t>
            </a:r>
            <a:r>
              <a:rPr lang="sk-SK" altLang="sk-SK" sz="20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čuch</a:t>
            </a:r>
            <a:r>
              <a:rPr lang="sk-SK" alt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sk-SK" altLang="sk-SK" sz="20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sluch</a:t>
            </a:r>
            <a:r>
              <a:rPr lang="sk-SK" alt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(pes počuje tóny tak vysoké, že človek ich nedokáže zachytiť)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vidí čiernobielo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na labách má </a:t>
            </a:r>
            <a:r>
              <a:rPr lang="sk-SK" altLang="sk-SK" sz="20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nevtiahnuteľné pazúry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dobre behá, skáče, pláva, korisť loví prenasledovaním</a:t>
            </a:r>
            <a:endParaRPr lang="sk-SK" altLang="sk-SK" sz="2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mláďatá – </a:t>
            </a:r>
            <a:r>
              <a:rPr lang="sk-SK" altLang="sk-SK" sz="20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šteniatka</a:t>
            </a:r>
            <a:r>
              <a:rPr lang="sk-SK" alt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sa živia materským mliekom</a:t>
            </a: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2603501" y="1035579"/>
            <a:ext cx="7277098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CHARAKTERISTIKA</a:t>
            </a:r>
            <a:endParaRPr lang="sk-SK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Roboto"/>
            </a:endParaRPr>
          </a:p>
        </p:txBody>
      </p:sp>
      <p:grpSp>
        <p:nvGrpSpPr>
          <p:cNvPr id="12" name="Skupina 11"/>
          <p:cNvGrpSpPr/>
          <p:nvPr/>
        </p:nvGrpSpPr>
        <p:grpSpPr>
          <a:xfrm>
            <a:off x="7542146" y="0"/>
            <a:ext cx="4146899" cy="5843296"/>
            <a:chOff x="7580246" y="102030"/>
            <a:chExt cx="4146899" cy="5843296"/>
          </a:xfrm>
        </p:grpSpPr>
        <p:pic>
          <p:nvPicPr>
            <p:cNvPr id="5" name="Obrázok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962"/>
            <a:stretch/>
          </p:blipFill>
          <p:spPr>
            <a:xfrm flipH="1">
              <a:off x="8750299" y="102030"/>
              <a:ext cx="2976846" cy="2413000"/>
            </a:xfrm>
            <a:prstGeom prst="rect">
              <a:avLst/>
            </a:prstGeom>
          </p:spPr>
        </p:pic>
        <p:pic>
          <p:nvPicPr>
            <p:cNvPr id="6" name="Obrázok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8" r="3098" b="9499"/>
            <a:stretch/>
          </p:blipFill>
          <p:spPr>
            <a:xfrm>
              <a:off x="7580246" y="2515030"/>
              <a:ext cx="4146899" cy="214587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accent4">
                  <a:lumMod val="5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BlokTextu 10"/>
            <p:cNvSpPr txBox="1"/>
            <p:nvPr/>
          </p:nvSpPr>
          <p:spPr>
            <a:xfrm>
              <a:off x="8301144" y="4744997"/>
              <a:ext cx="2705101" cy="120032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lphaLcParenR"/>
              </a:pPr>
              <a:r>
                <a:rPr lang="sk-SK" dirty="0">
                  <a:solidFill>
                    <a:schemeClr val="accent3">
                      <a:lumMod val="75000"/>
                    </a:schemeClr>
                  </a:solidFill>
                  <a:latin typeface="Comic Sans MS" panose="030F0702030302020204" pitchFamily="66" charset="0"/>
                </a:rPr>
                <a:t>v</a:t>
              </a:r>
              <a:r>
                <a:rPr lang="sk-SK" dirty="0" smtClean="0">
                  <a:solidFill>
                    <a:schemeClr val="accent3">
                      <a:lumMod val="75000"/>
                    </a:schemeClr>
                  </a:solidFill>
                  <a:latin typeface="Comic Sans MS" panose="030F0702030302020204" pitchFamily="66" charset="0"/>
                </a:rPr>
                <a:t>lk</a:t>
              </a:r>
            </a:p>
            <a:p>
              <a:pPr marL="342900" indent="-342900">
                <a:buFont typeface="+mj-lt"/>
                <a:buAutoNum type="alphaLcParenR"/>
              </a:pPr>
              <a:r>
                <a:rPr lang="sk-SK" dirty="0">
                  <a:solidFill>
                    <a:schemeClr val="accent3">
                      <a:lumMod val="75000"/>
                    </a:schemeClr>
                  </a:solidFill>
                  <a:latin typeface="Comic Sans MS" panose="030F0702030302020204" pitchFamily="66" charset="0"/>
                </a:rPr>
                <a:t>l</a:t>
              </a:r>
              <a:r>
                <a:rPr lang="sk-SK" dirty="0" smtClean="0">
                  <a:solidFill>
                    <a:schemeClr val="accent3">
                      <a:lumMod val="75000"/>
                    </a:schemeClr>
                  </a:solidFill>
                  <a:latin typeface="Comic Sans MS" panose="030F0702030302020204" pitchFamily="66" charset="0"/>
                </a:rPr>
                <a:t>íška</a:t>
              </a:r>
            </a:p>
            <a:p>
              <a:pPr marL="342900" indent="-342900">
                <a:buFont typeface="+mj-lt"/>
                <a:buAutoNum type="alphaLcParenR"/>
              </a:pPr>
              <a:r>
                <a:rPr lang="sk-SK" dirty="0">
                  <a:solidFill>
                    <a:schemeClr val="accent3">
                      <a:lumMod val="75000"/>
                    </a:schemeClr>
                  </a:solidFill>
                  <a:latin typeface="Comic Sans MS" panose="030F0702030302020204" pitchFamily="66" charset="0"/>
                </a:rPr>
                <a:t>p</a:t>
              </a:r>
              <a:r>
                <a:rPr lang="sk-SK" dirty="0" smtClean="0">
                  <a:solidFill>
                    <a:schemeClr val="accent3">
                      <a:lumMod val="75000"/>
                    </a:schemeClr>
                  </a:solidFill>
                  <a:latin typeface="Comic Sans MS" panose="030F0702030302020204" pitchFamily="66" charset="0"/>
                </a:rPr>
                <a:t>es väčší</a:t>
              </a:r>
            </a:p>
            <a:p>
              <a:pPr marL="342900" indent="-342900">
                <a:buFont typeface="+mj-lt"/>
                <a:buAutoNum type="alphaLcParenR"/>
              </a:pPr>
              <a:r>
                <a:rPr lang="sk-SK" dirty="0" smtClean="0">
                  <a:solidFill>
                    <a:schemeClr val="accent3">
                      <a:lumMod val="75000"/>
                    </a:schemeClr>
                  </a:solidFill>
                  <a:latin typeface="Comic Sans MS" panose="030F0702030302020204" pitchFamily="66" charset="0"/>
                </a:rPr>
                <a:t>Pes menší</a:t>
              </a:r>
              <a:endParaRPr lang="sk-SK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3" name="Obrázo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05" y="304801"/>
            <a:ext cx="2873163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25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dvAuto="100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ľ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67336"/>
              </p:ext>
            </p:extLst>
          </p:nvPr>
        </p:nvGraphicFramePr>
        <p:xfrm>
          <a:off x="5944853" y="1832449"/>
          <a:ext cx="5285704" cy="3868956"/>
        </p:xfrm>
        <a:graphic>
          <a:graphicData uri="http://schemas.openxmlformats.org/drawingml/2006/table">
            <a:tbl>
              <a:tblPr/>
              <a:tblGrid>
                <a:gridCol w="1321426"/>
                <a:gridCol w="1321426"/>
                <a:gridCol w="1321426"/>
                <a:gridCol w="1321426"/>
              </a:tblGrid>
              <a:tr h="429884">
                <a:tc gridSpan="4">
                  <a:txBody>
                    <a:bodyPr/>
                    <a:lstStyle/>
                    <a:p>
                      <a:pPr algn="ctr"/>
                      <a:r>
                        <a:rPr lang="sk-SK" b="1" dirty="0">
                          <a:effectLst/>
                        </a:rPr>
                        <a:t>Prepočtová tabuľka psích rokov na roky ľudské</a:t>
                      </a:r>
                      <a:r>
                        <a:rPr lang="sk-SK" dirty="0">
                          <a:effectLst/>
                        </a:rPr>
                        <a:t> 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429884">
                <a:tc>
                  <a:txBody>
                    <a:bodyPr/>
                    <a:lstStyle/>
                    <a:p>
                      <a:pPr algn="ctr"/>
                      <a:r>
                        <a:rPr lang="sk-SK" b="1" dirty="0">
                          <a:effectLst/>
                        </a:rPr>
                        <a:t>Pes</a:t>
                      </a:r>
                      <a:r>
                        <a:rPr lang="sk-SK" dirty="0">
                          <a:effectLst/>
                        </a:rPr>
                        <a:t> 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1" dirty="0">
                          <a:effectLst/>
                        </a:rPr>
                        <a:t>Človek</a:t>
                      </a:r>
                      <a:r>
                        <a:rPr lang="sk-SK" dirty="0">
                          <a:effectLst/>
                        </a:rPr>
                        <a:t> 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1" dirty="0">
                          <a:effectLst/>
                        </a:rPr>
                        <a:t>Pes</a:t>
                      </a:r>
                      <a:r>
                        <a:rPr lang="sk-SK" dirty="0">
                          <a:effectLst/>
                        </a:rPr>
                        <a:t> 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1" dirty="0">
                          <a:effectLst/>
                        </a:rPr>
                        <a:t>Človek</a:t>
                      </a:r>
                      <a:r>
                        <a:rPr lang="sk-SK" dirty="0">
                          <a:effectLst/>
                        </a:rPr>
                        <a:t> 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9884"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effectLst/>
                        </a:rPr>
                        <a:t>1 rok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effectLst/>
                        </a:rPr>
                        <a:t>14 rokov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effectLst/>
                        </a:rPr>
                        <a:t>8 rokov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>
                          <a:effectLst/>
                        </a:rPr>
                        <a:t>51 rokov 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9884"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effectLst/>
                        </a:rPr>
                        <a:t>2 roky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effectLst/>
                        </a:rPr>
                        <a:t>21 rokov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effectLst/>
                        </a:rPr>
                        <a:t>9 rokov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>
                          <a:effectLst/>
                        </a:rPr>
                        <a:t>55 rokov 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9884"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effectLst/>
                        </a:rPr>
                        <a:t>3 roky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effectLst/>
                        </a:rPr>
                        <a:t>27 rokov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effectLst/>
                        </a:rPr>
                        <a:t>10 rokov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>
                          <a:effectLst/>
                        </a:rPr>
                        <a:t>59 rokov 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9884"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effectLst/>
                        </a:rPr>
                        <a:t>4 roky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effectLst/>
                        </a:rPr>
                        <a:t>32 rokov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effectLst/>
                        </a:rPr>
                        <a:t>11 rokov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effectLst/>
                        </a:rPr>
                        <a:t>65 rokov 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9884"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effectLst/>
                        </a:rPr>
                        <a:t>5 rokov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effectLst/>
                        </a:rPr>
                        <a:t>37 rokov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effectLst/>
                        </a:rPr>
                        <a:t>12 rokov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effectLst/>
                        </a:rPr>
                        <a:t>69 rokov 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9884"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effectLst/>
                        </a:rPr>
                        <a:t>6 rokov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>
                          <a:effectLst/>
                        </a:rPr>
                        <a:t>42 rokov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effectLst/>
                        </a:rPr>
                        <a:t>13 rokov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effectLst/>
                        </a:rPr>
                        <a:t>75 rokov 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9884"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effectLst/>
                        </a:rPr>
                        <a:t>7 rokov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effectLst/>
                        </a:rPr>
                        <a:t>47 rokov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effectLst/>
                        </a:rPr>
                        <a:t>14 rokov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effectLst/>
                        </a:rPr>
                        <a:t>83 rokov 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BlokTextu 2"/>
          <p:cNvSpPr txBox="1"/>
          <p:nvPr/>
        </p:nvSpPr>
        <p:spPr>
          <a:xfrm>
            <a:off x="4584879" y="785611"/>
            <a:ext cx="30265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VEK  PSA</a:t>
            </a:r>
            <a:endParaRPr lang="sk-SK" sz="4400" dirty="0">
              <a:latin typeface="Roboto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932287" y="1832449"/>
            <a:ext cx="47573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sa zohľadňuje aj podľa toho, o aké plemeno </a:t>
            </a:r>
            <a:r>
              <a:rPr lang="sk-SK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ide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</a:t>
            </a:r>
            <a:r>
              <a:rPr lang="sk-SK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alé </a:t>
            </a:r>
            <a:r>
              <a:rPr lang="sk-SK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plemená dospievajú skôr, ale pomalšie </a:t>
            </a:r>
            <a:r>
              <a:rPr lang="sk-SK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starnú </a:t>
            </a:r>
            <a:endParaRPr lang="sk-SK" sz="24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Dĺžka rast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27" y="4241800"/>
            <a:ext cx="5405156" cy="212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05319" y="3864773"/>
            <a:ext cx="5439534" cy="75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Dĺžka dospievania u jednotlivých veľkostných kategórií psov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3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&amp;quot"/>
              </a:rPr>
              <a:t>  </a:t>
            </a:r>
            <a:endParaRPr kumimoji="0" lang="sk-SK" altLang="sk-SK" sz="103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&amp;quot"/>
            </a:endParaRPr>
          </a:p>
        </p:txBody>
      </p:sp>
    </p:spTree>
    <p:extLst>
      <p:ext uri="{BB962C8B-B14F-4D97-AF65-F5344CB8AC3E}">
        <p14:creationId xmlns:p14="http://schemas.microsoft.com/office/powerpoint/2010/main" val="290319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dvAuto="300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00401" y="304584"/>
            <a:ext cx="6349997" cy="1303867"/>
          </a:xfrm>
        </p:spPr>
        <p:txBody>
          <a:bodyPr/>
          <a:lstStyle/>
          <a:p>
            <a: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PLEMENÁ  PSOV</a:t>
            </a:r>
            <a:endParaRPr lang="sk-SK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Roboto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721460" y="2307631"/>
            <a:ext cx="8293099" cy="502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plemená </a:t>
            </a:r>
            <a:r>
              <a:rPr lang="sk-SK" alt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sa líšia tvarom, </a:t>
            </a:r>
            <a:r>
              <a:rPr lang="sk-SK" alt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veľkosťou</a:t>
            </a:r>
            <a:endParaRPr lang="sk-SK" altLang="sk-SK" sz="1400" dirty="0" smtClean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311958" y="178068"/>
            <a:ext cx="2220883" cy="2329618"/>
            <a:chOff x="311958" y="178068"/>
            <a:chExt cx="2220883" cy="2329618"/>
          </a:xfrm>
        </p:grpSpPr>
        <p:pic>
          <p:nvPicPr>
            <p:cNvPr id="6" name="Obrázok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60" r="12319" b="2644"/>
            <a:stretch/>
          </p:blipFill>
          <p:spPr>
            <a:xfrm>
              <a:off x="311958" y="178068"/>
              <a:ext cx="2220883" cy="1879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5">
                  <a:lumMod val="7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BlokTextu 6"/>
            <p:cNvSpPr txBox="1"/>
            <p:nvPr/>
          </p:nvSpPr>
          <p:spPr>
            <a:xfrm>
              <a:off x="311958" y="2107576"/>
              <a:ext cx="1066798" cy="400110"/>
            </a:xfrm>
            <a:prstGeom prst="rect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k-SK" sz="2000" dirty="0" smtClean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Čivava</a:t>
              </a:r>
              <a:endPara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80664" y="3251203"/>
            <a:ext cx="3144776" cy="3371697"/>
            <a:chOff x="480664" y="3251203"/>
            <a:chExt cx="3144776" cy="3371697"/>
          </a:xfrm>
        </p:grpSpPr>
        <p:pic>
          <p:nvPicPr>
            <p:cNvPr id="8" name="Obrázo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42" t="-2678" r="10735" b="-1"/>
            <a:stretch/>
          </p:blipFill>
          <p:spPr>
            <a:xfrm>
              <a:off x="480664" y="3251203"/>
              <a:ext cx="3144776" cy="29216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4">
                  <a:lumMod val="5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Obdĺžnik 8"/>
            <p:cNvSpPr/>
            <p:nvPr/>
          </p:nvSpPr>
          <p:spPr>
            <a:xfrm>
              <a:off x="951620" y="6222790"/>
              <a:ext cx="2105063" cy="400110"/>
            </a:xfrm>
            <a:prstGeom prst="rect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sk-SK" sz="2000" dirty="0" smtClean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Nemecký </a:t>
              </a:r>
              <a:r>
                <a:rPr lang="sk-SK" sz="2000" dirty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ovčiak</a:t>
              </a:r>
            </a:p>
          </p:txBody>
        </p:sp>
      </p:grpSp>
      <p:sp>
        <p:nvSpPr>
          <p:cNvPr id="10" name="Obdĺžnik 9"/>
          <p:cNvSpPr/>
          <p:nvPr/>
        </p:nvSpPr>
        <p:spPr>
          <a:xfrm>
            <a:off x="2705100" y="1364663"/>
            <a:ext cx="734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altLang="sk-SK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odhaduje sa, že človek vyšľachtil takmer 400 plemien psov na rôzne účely</a:t>
            </a:r>
          </a:p>
        </p:txBody>
      </p:sp>
      <p:grpSp>
        <p:nvGrpSpPr>
          <p:cNvPr id="19" name="Skupina 18"/>
          <p:cNvGrpSpPr/>
          <p:nvPr/>
        </p:nvGrpSpPr>
        <p:grpSpPr>
          <a:xfrm>
            <a:off x="4077860" y="3270347"/>
            <a:ext cx="3304573" cy="3283503"/>
            <a:chOff x="4077860" y="3270347"/>
            <a:chExt cx="3304573" cy="3283503"/>
          </a:xfrm>
        </p:grpSpPr>
        <p:pic>
          <p:nvPicPr>
            <p:cNvPr id="12" name="Obrázok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21"/>
            <a:stretch/>
          </p:blipFill>
          <p:spPr>
            <a:xfrm>
              <a:off x="4077860" y="3270347"/>
              <a:ext cx="3304573" cy="28833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5">
                  <a:lumMod val="7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" name="BlokTextu 12"/>
            <p:cNvSpPr txBox="1"/>
            <p:nvPr/>
          </p:nvSpPr>
          <p:spPr>
            <a:xfrm>
              <a:off x="5060783" y="6153740"/>
              <a:ext cx="1338725" cy="400110"/>
            </a:xfrm>
            <a:prstGeom prst="rect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k-SK" sz="2000" dirty="0" smtClean="0">
                  <a:latin typeface="Comic Sans MS" panose="030F0702030302020204" pitchFamily="66" charset="0"/>
                </a:rPr>
                <a:t>Labrador</a:t>
              </a:r>
              <a:endParaRPr lang="sk-SK" sz="20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Skupina 16"/>
          <p:cNvGrpSpPr/>
          <p:nvPr/>
        </p:nvGrpSpPr>
        <p:grpSpPr>
          <a:xfrm>
            <a:off x="9893102" y="465935"/>
            <a:ext cx="2080320" cy="2422222"/>
            <a:chOff x="9893102" y="465935"/>
            <a:chExt cx="2080320" cy="2422222"/>
          </a:xfrm>
        </p:grpSpPr>
        <p:pic>
          <p:nvPicPr>
            <p:cNvPr id="11" name="Obrázok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4" t="-3065" r="17244" b="1"/>
            <a:stretch/>
          </p:blipFill>
          <p:spPr>
            <a:xfrm>
              <a:off x="9893102" y="465935"/>
              <a:ext cx="2080320" cy="198539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3">
                  <a:lumMod val="5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4" name="Obdĺžnik 13"/>
            <p:cNvSpPr/>
            <p:nvPr/>
          </p:nvSpPr>
          <p:spPr>
            <a:xfrm>
              <a:off x="10719553" y="2488047"/>
              <a:ext cx="1253869" cy="400110"/>
            </a:xfrm>
            <a:prstGeom prst="rect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sk-SK" sz="2000" dirty="0" smtClean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Jazvečík</a:t>
              </a:r>
              <a:endPara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0" name="Skupina 19"/>
          <p:cNvGrpSpPr/>
          <p:nvPr/>
        </p:nvGrpSpPr>
        <p:grpSpPr>
          <a:xfrm>
            <a:off x="7834853" y="3272057"/>
            <a:ext cx="3967838" cy="3118453"/>
            <a:chOff x="7834853" y="3272057"/>
            <a:chExt cx="3967838" cy="3118453"/>
          </a:xfrm>
        </p:grpSpPr>
        <p:pic>
          <p:nvPicPr>
            <p:cNvPr id="15" name="Obrázok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5" t="9458" r="3244" b="6926"/>
            <a:stretch/>
          </p:blipFill>
          <p:spPr>
            <a:xfrm>
              <a:off x="7834853" y="3272057"/>
              <a:ext cx="3967838" cy="26816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4">
                  <a:lumMod val="5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BlokTextu 15"/>
            <p:cNvSpPr txBox="1"/>
            <p:nvPr/>
          </p:nvSpPr>
          <p:spPr>
            <a:xfrm>
              <a:off x="9285570" y="5990400"/>
              <a:ext cx="1520260" cy="400110"/>
            </a:xfrm>
            <a:prstGeom prst="rect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k-SK" sz="2000" dirty="0" smtClean="0">
                  <a:latin typeface="Comic Sans MS" panose="030F0702030302020204" pitchFamily="66" charset="0"/>
                </a:rPr>
                <a:t>Doberman</a:t>
              </a:r>
              <a:endParaRPr lang="sk-SK" sz="20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3" name="Obdĺžnik 2"/>
          <p:cNvSpPr/>
          <p:nvPr/>
        </p:nvSpPr>
        <p:spPr>
          <a:xfrm>
            <a:off x="1715998" y="2771222"/>
            <a:ext cx="82985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alt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poznáme psy : </a:t>
            </a:r>
            <a:r>
              <a:rPr lang="sk-SK" sz="20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spoločenské, služobné, poľovnícke</a:t>
            </a:r>
            <a:r>
              <a:rPr lang="sk-SK" altLang="sk-SK" sz="20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vodiace, strážne</a:t>
            </a:r>
          </a:p>
        </p:txBody>
      </p:sp>
    </p:spTree>
    <p:extLst>
      <p:ext uri="{BB962C8B-B14F-4D97-AF65-F5344CB8AC3E}">
        <p14:creationId xmlns:p14="http://schemas.microsoft.com/office/powerpoint/2010/main" val="366199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5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95879" y="498021"/>
            <a:ext cx="7711955" cy="1303867"/>
          </a:xfrm>
        </p:spPr>
        <p:txBody>
          <a:bodyPr/>
          <a:lstStyle/>
          <a:p>
            <a: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STAROSTLIVOSŤ O PSA</a:t>
            </a:r>
            <a:endParaRPr lang="sk-SK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Roboto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788742" y="2486103"/>
            <a:ext cx="826635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alt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potrebuje dostatok pohybu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alt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v</a:t>
            </a:r>
            <a:r>
              <a:rPr lang="sk-SK" alt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yváženú stravu, vodu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alt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v</a:t>
            </a:r>
            <a:r>
              <a:rPr lang="sk-SK" alt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ľúdne zaobchádzanie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dobrý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výcvik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veterinárnu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starostlivosť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ravidelná starostlivosť(hygiena) – o srsť, oči, uši, chrup</a:t>
            </a:r>
          </a:p>
          <a:p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   a pazúriky</a:t>
            </a:r>
            <a:endParaRPr lang="sk-SK" altLang="sk-SK" sz="2000" dirty="0" smtClean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788741" y="4840593"/>
            <a:ext cx="82663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altLang="sk-SK" sz="20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pes považuje svoju rodinu za svoju svorku, je nutné, aby členovia rodiny boli nadradený nad psa (inak by neposlúchal</a:t>
            </a:r>
            <a:r>
              <a:rPr lang="sk-SK" altLang="sk-SK" sz="20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sk-SK" altLang="sk-SK" sz="20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393647" y="5769665"/>
            <a:ext cx="73967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altLang="sk-SK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pred chovom psa sa treba oboznámiť s jeho potrebami</a:t>
            </a:r>
            <a:endParaRPr lang="sk-SK" sz="2000" b="1" dirty="0">
              <a:solidFill>
                <a:srgbClr val="C00000"/>
              </a:solidFill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 t="8961" r="12130" b="7625"/>
          <a:stretch/>
        </p:blipFill>
        <p:spPr>
          <a:xfrm>
            <a:off x="8550556" y="2135219"/>
            <a:ext cx="2673931" cy="190143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6" r="25291"/>
          <a:stretch/>
        </p:blipFill>
        <p:spPr>
          <a:xfrm>
            <a:off x="283335" y="281796"/>
            <a:ext cx="2446986" cy="185402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Animals Backgrounds In High Quality: Beagles by Ken Dancy, June 7 ...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1" r="6070"/>
          <a:stretch/>
        </p:blipFill>
        <p:spPr bwMode="auto">
          <a:xfrm>
            <a:off x="9573392" y="307611"/>
            <a:ext cx="2332813" cy="168468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073" y="3917264"/>
            <a:ext cx="2101449" cy="27318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68" y="1801888"/>
            <a:ext cx="3786389" cy="197838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115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4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0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78429" y="400605"/>
            <a:ext cx="8912179" cy="1303867"/>
          </a:xfrm>
          <a:solidFill>
            <a:srgbClr val="F8F3E8"/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PES - HLAVNÝ HRDINA </a:t>
            </a:r>
            <a:b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</a:br>
            <a: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 V ANIMOVANÝCH ROZPRÁ</a:t>
            </a:r>
            <a:r>
              <a:rPr lang="sk-SK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VKACH</a:t>
            </a:r>
            <a:endParaRPr lang="sk-SK" dirty="0">
              <a:latin typeface="Roboto"/>
            </a:endParaRPr>
          </a:p>
        </p:txBody>
      </p:sp>
      <p:grpSp>
        <p:nvGrpSpPr>
          <p:cNvPr id="20" name="Skupina 19"/>
          <p:cNvGrpSpPr/>
          <p:nvPr/>
        </p:nvGrpSpPr>
        <p:grpSpPr>
          <a:xfrm>
            <a:off x="7379137" y="4442186"/>
            <a:ext cx="4644859" cy="2165224"/>
            <a:chOff x="366846" y="2889885"/>
            <a:chExt cx="4793367" cy="2372584"/>
          </a:xfrm>
        </p:grpSpPr>
        <p:pic>
          <p:nvPicPr>
            <p:cNvPr id="18" name="Obrázok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77" r="12024" b="14451"/>
            <a:stretch/>
          </p:blipFill>
          <p:spPr>
            <a:xfrm>
              <a:off x="366846" y="2967935"/>
              <a:ext cx="3618964" cy="229453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7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9" name="Obrázok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381" b="41012" l="0" r="95447">
                          <a14:foregroundMark x1="11931" y1="22237" x2="11931" y2="22237"/>
                          <a14:foregroundMark x1="18367" y1="23036" x2="18367" y2="23036"/>
                          <a14:foregroundMark x1="33752" y1="24767" x2="33752" y2="24767"/>
                          <a14:foregroundMark x1="45369" y1="26498" x2="45369" y2="26498"/>
                          <a14:foregroundMark x1="45369" y1="18775" x2="45369" y2="187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42" r="3283" b="55595"/>
            <a:stretch/>
          </p:blipFill>
          <p:spPr>
            <a:xfrm>
              <a:off x="1509641" y="2889885"/>
              <a:ext cx="3650572" cy="1403799"/>
            </a:xfrm>
            <a:prstGeom prst="rect">
              <a:avLst/>
            </a:prstGeom>
          </p:spPr>
        </p:pic>
      </p:grpSp>
      <p:pic>
        <p:nvPicPr>
          <p:cNvPr id="21" name="Obrázok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8"/>
          <a:stretch/>
        </p:blipFill>
        <p:spPr>
          <a:xfrm>
            <a:off x="219670" y="3274234"/>
            <a:ext cx="1848476" cy="2478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Obrázo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252" y="1802941"/>
            <a:ext cx="1821987" cy="2550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Obrázo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250" y="1799661"/>
            <a:ext cx="1698223" cy="2547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4" name="Skupina 23"/>
          <p:cNvGrpSpPr/>
          <p:nvPr/>
        </p:nvGrpSpPr>
        <p:grpSpPr>
          <a:xfrm>
            <a:off x="3952682" y="1770414"/>
            <a:ext cx="2082960" cy="2550784"/>
            <a:chOff x="6166834" y="1468192"/>
            <a:chExt cx="3105955" cy="4396113"/>
          </a:xfrm>
        </p:grpSpPr>
        <p:pic>
          <p:nvPicPr>
            <p:cNvPr id="25" name="Obrázok 2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45"/>
            <a:stretch/>
          </p:blipFill>
          <p:spPr>
            <a:xfrm>
              <a:off x="6166834" y="2176529"/>
              <a:ext cx="3105955" cy="3687776"/>
            </a:xfrm>
            <a:prstGeom prst="rect">
              <a:avLst/>
            </a:prstGeom>
          </p:spPr>
        </p:pic>
        <p:pic>
          <p:nvPicPr>
            <p:cNvPr id="26" name="Obrázok 2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376" b="82197"/>
            <a:stretch/>
          </p:blipFill>
          <p:spPr>
            <a:xfrm>
              <a:off x="6166834" y="1468192"/>
              <a:ext cx="3105955" cy="973288"/>
            </a:xfrm>
            <a:prstGeom prst="rect">
              <a:avLst/>
            </a:prstGeom>
          </p:spPr>
        </p:pic>
      </p:grpSp>
      <p:pic>
        <p:nvPicPr>
          <p:cNvPr id="27" name="Obrázok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964" y="1814246"/>
            <a:ext cx="1804686" cy="2518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Obrázok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06" y="528809"/>
            <a:ext cx="1759755" cy="2483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Obrázok 2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3"/>
          <a:stretch/>
        </p:blipFill>
        <p:spPr>
          <a:xfrm>
            <a:off x="6140025" y="1820998"/>
            <a:ext cx="1935030" cy="2514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Obrázok 2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1" b="3396"/>
          <a:stretch/>
        </p:blipFill>
        <p:spPr>
          <a:xfrm>
            <a:off x="4460920" y="4263245"/>
            <a:ext cx="2806521" cy="2461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Skupina 2"/>
          <p:cNvGrpSpPr/>
          <p:nvPr/>
        </p:nvGrpSpPr>
        <p:grpSpPr>
          <a:xfrm>
            <a:off x="2134653" y="4513415"/>
            <a:ext cx="2227997" cy="2211136"/>
            <a:chOff x="2134653" y="4513415"/>
            <a:chExt cx="2227997" cy="2211136"/>
          </a:xfrm>
        </p:grpSpPr>
        <p:pic>
          <p:nvPicPr>
            <p:cNvPr id="31" name="Obrázok 30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1" t="4657" r="39161" b="14847"/>
            <a:stretch/>
          </p:blipFill>
          <p:spPr>
            <a:xfrm>
              <a:off x="2134653" y="4513415"/>
              <a:ext cx="2214571" cy="193026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C0000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2" name="Obrázok 3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59" t="4977" r="15452" b="82178"/>
            <a:stretch/>
          </p:blipFill>
          <p:spPr>
            <a:xfrm>
              <a:off x="2134653" y="6402431"/>
              <a:ext cx="2227997" cy="322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579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47290" y="283240"/>
            <a:ext cx="5795944" cy="901952"/>
          </a:xfrm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Roboto"/>
              </a:rPr>
              <a:t>FILMOVÍ HRDINOVIA</a:t>
            </a:r>
            <a:endParaRPr lang="sk-SK" dirty="0">
              <a:latin typeface="Roboto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0" b="11011"/>
          <a:stretch/>
        </p:blipFill>
        <p:spPr>
          <a:xfrm>
            <a:off x="9086928" y="370838"/>
            <a:ext cx="2562440" cy="3039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Skupina 2"/>
          <p:cNvGrpSpPr/>
          <p:nvPr/>
        </p:nvGrpSpPr>
        <p:grpSpPr>
          <a:xfrm>
            <a:off x="441157" y="410645"/>
            <a:ext cx="3499402" cy="5989355"/>
            <a:chOff x="441157" y="410645"/>
            <a:chExt cx="3499402" cy="5989355"/>
          </a:xfrm>
        </p:grpSpPr>
        <p:pic>
          <p:nvPicPr>
            <p:cNvPr id="1026" name="Picture 2" descr="Galerie filmu Hačikó: příběh psa | Fandíme Seriálům">
              <a:hlinkClick r:id="rId3"/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241"/>
            <a:stretch/>
          </p:blipFill>
          <p:spPr bwMode="auto">
            <a:xfrm>
              <a:off x="441157" y="3998060"/>
              <a:ext cx="3499402" cy="240194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0" name="Obrázok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57" y="410645"/>
              <a:ext cx="2562439" cy="358741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2" name="Obrázok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63"/>
          <a:stretch/>
        </p:blipFill>
        <p:spPr>
          <a:xfrm>
            <a:off x="3084886" y="1410340"/>
            <a:ext cx="2576043" cy="3184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ázok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3"/>
          <a:stretch/>
        </p:blipFill>
        <p:spPr>
          <a:xfrm>
            <a:off x="9572093" y="3497612"/>
            <a:ext cx="2350605" cy="3100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464" y="4330948"/>
            <a:ext cx="3895713" cy="219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ázok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1" b="9182"/>
          <a:stretch/>
        </p:blipFill>
        <p:spPr>
          <a:xfrm>
            <a:off x="6043320" y="1348366"/>
            <a:ext cx="2756220" cy="3308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Obrázok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r="8482" b="15493"/>
          <a:stretch/>
        </p:blipFill>
        <p:spPr>
          <a:xfrm>
            <a:off x="7473432" y="3860517"/>
            <a:ext cx="1944710" cy="2737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2762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ký motív">
  <a:themeElements>
    <a:clrScheme name="Organický motív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ký motív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ký motív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8511</TotalTime>
  <Words>1612</Words>
  <Application>Microsoft Office PowerPoint</Application>
  <PresentationFormat>Širokouhlá</PresentationFormat>
  <Paragraphs>332</Paragraphs>
  <Slides>32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9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32</vt:i4>
      </vt:variant>
    </vt:vector>
  </HeadingPairs>
  <TitlesOfParts>
    <vt:vector size="42" baseType="lpstr">
      <vt:lpstr>&amp;quot</vt:lpstr>
      <vt:lpstr>AR JULIAN</vt:lpstr>
      <vt:lpstr>Arial</vt:lpstr>
      <vt:lpstr>Comic Sans MS</vt:lpstr>
      <vt:lpstr>Gabriola</vt:lpstr>
      <vt:lpstr>Garamond</vt:lpstr>
      <vt:lpstr>Roboto</vt:lpstr>
      <vt:lpstr>Segoe Print</vt:lpstr>
      <vt:lpstr>Wingdings</vt:lpstr>
      <vt:lpstr>Organický motív</vt:lpstr>
      <vt:lpstr>NAŠI DOMÁCI MILÁČIKOVIA</vt:lpstr>
      <vt:lpstr>Prezentácia programu PowerPoint</vt:lpstr>
      <vt:lpstr>PES  - najlepší priateľ človeka </vt:lpstr>
      <vt:lpstr>Prezentácia programu PowerPoint</vt:lpstr>
      <vt:lpstr>Prezentácia programu PowerPoint</vt:lpstr>
      <vt:lpstr>PLEMENÁ  PSOV</vt:lpstr>
      <vt:lpstr>STAROSTLIVOSŤ O PSA</vt:lpstr>
      <vt:lpstr>PES - HLAVNÝ HRDINA   V ANIMOVANÝCH ROZPRÁVKACH</vt:lpstr>
      <vt:lpstr>FILMOVÍ HRDINOVIA</vt:lpstr>
      <vt:lpstr>LITERÁRNE  PRÍBEHY</vt:lpstr>
      <vt:lpstr>MAČKA</vt:lpstr>
      <vt:lpstr> CHARAKTERISTIKA </vt:lpstr>
      <vt:lpstr>VEK  MAČKY</vt:lpstr>
      <vt:lpstr>PLEMENÁ  MAČIEK</vt:lpstr>
      <vt:lpstr>STAROSTLIVOSŤ O  MAČKU</vt:lpstr>
      <vt:lpstr>MAČKA  V ANIMOVANÝCH ROZPRÁVKACH</vt:lpstr>
      <vt:lpstr>LITERÁRNE  PRÍBEHY</vt:lpstr>
      <vt:lpstr>KRÁLIK</vt:lpstr>
      <vt:lpstr>CHARAKTERISTIKA</vt:lpstr>
      <vt:lpstr>STAROSTLIVOSŤ O KRÁLIKA</vt:lpstr>
      <vt:lpstr>PLEMENÁ KRÁLIKOV</vt:lpstr>
      <vt:lpstr>LITERÁRNY A  ANIMOVANÝ  HRDINOVIA</vt:lpstr>
      <vt:lpstr>ŠKREČOK  -  hlodavec</vt:lpstr>
      <vt:lpstr> MORČA -  hlodavec ľudovo - morské prasiatko  </vt:lpstr>
      <vt:lpstr>ANDULKY, KORELY,  KANÁRIKY</vt:lpstr>
      <vt:lpstr>AKVÁRIOVÉ RYBIČKY  &amp; KORYTNAČKY</vt:lpstr>
      <vt:lpstr>ZÁSADY PRI CHOVE DOMÁCICH MILÁČIKOV</vt:lpstr>
      <vt:lpstr>Prezentácia programu PowerPoint</vt:lpstr>
      <vt:lpstr>PRE  ŠIKOVNÉ  HLAVIČKY ČAKAJÚ  EŠTE  OTÁZKY  A  HÁDANKY</vt:lpstr>
      <vt:lpstr>Prezentácia programu PowerPoint</vt:lpstr>
      <vt:lpstr>Prezentácia programu PowerPoint</vt:lpstr>
      <vt:lpstr>ZDROJE: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NAŠI DOMÁCI MILÁČIKOVIA</dc:title>
  <dc:creator>Šimková</dc:creator>
  <cp:lastModifiedBy>Mária</cp:lastModifiedBy>
  <cp:revision>301</cp:revision>
  <dcterms:created xsi:type="dcterms:W3CDTF">2020-04-15T10:58:31Z</dcterms:created>
  <dcterms:modified xsi:type="dcterms:W3CDTF">2020-04-29T16:53:19Z</dcterms:modified>
  <cp:contentStatus>Finálna verzia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