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9" r:id="rId6"/>
    <p:sldId id="260" r:id="rId7"/>
    <p:sldId id="266" r:id="rId8"/>
    <p:sldId id="261" r:id="rId9"/>
    <p:sldId id="268" r:id="rId10"/>
    <p:sldId id="262" r:id="rId11"/>
    <p:sldId id="267" r:id="rId12"/>
    <p:sldId id="263" r:id="rId13"/>
    <p:sldId id="264" r:id="rId14"/>
    <p:sldId id="258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Štýl s motívom 2 - zvýrazneni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raziť zdrojový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819400" y="2888159"/>
            <a:ext cx="34323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latin typeface="Comic Sans MS" pitchFamily="66" charset="0"/>
              </a:rPr>
              <a:t>Denný režim</a:t>
            </a:r>
            <a:endParaRPr lang="sk-SK" sz="4400" dirty="0">
              <a:latin typeface="Comic Sans MS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524863" y="3867090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omic Sans MS" pitchFamily="66" charset="0"/>
              </a:rPr>
              <a:t>Ľudmila </a:t>
            </a:r>
            <a:r>
              <a:rPr lang="sk-SK" sz="2000" dirty="0" err="1" smtClean="0">
                <a:latin typeface="Comic Sans MS" pitchFamily="66" charset="0"/>
              </a:rPr>
              <a:t>Čirková</a:t>
            </a:r>
            <a:endParaRPr lang="sk-SK" sz="20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513075"/>
            <a:ext cx="1366617" cy="130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ĺžnik 9"/>
          <p:cNvSpPr/>
          <p:nvPr/>
        </p:nvSpPr>
        <p:spPr>
          <a:xfrm>
            <a:off x="76200" y="2286000"/>
            <a:ext cx="4572000" cy="426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28600" y="2438400"/>
            <a:ext cx="448712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omic Sans MS" pitchFamily="66" charset="0"/>
              </a:rPr>
              <a:t>Večera – ideálne je, ak sa pri nej </a:t>
            </a:r>
          </a:p>
          <a:p>
            <a:r>
              <a:rPr lang="sk-SK" sz="2000" dirty="0" smtClean="0">
                <a:latin typeface="Comic Sans MS" pitchFamily="66" charset="0"/>
              </a:rPr>
              <a:t>stretne celá rodina a porozprávate </a:t>
            </a:r>
          </a:p>
          <a:p>
            <a:r>
              <a:rPr lang="sk-SK" sz="2000" dirty="0" err="1" smtClean="0">
                <a:latin typeface="Comic Sans MS" pitchFamily="66" charset="0"/>
              </a:rPr>
              <a:t>sa,ako</a:t>
            </a:r>
            <a:r>
              <a:rPr lang="sk-SK" sz="2000" dirty="0" smtClean="0">
                <a:latin typeface="Comic Sans MS" pitchFamily="66" charset="0"/>
              </a:rPr>
              <a:t> ste prežili deň.</a:t>
            </a:r>
          </a:p>
          <a:p>
            <a:r>
              <a:rPr lang="sk-SK" sz="2000" dirty="0" smtClean="0">
                <a:latin typeface="Comic Sans MS" pitchFamily="66" charset="0"/>
              </a:rPr>
              <a:t>Nasleduje dôležitá večerná hygiena.</a:t>
            </a:r>
          </a:p>
          <a:p>
            <a:r>
              <a:rPr lang="sk-SK" sz="2000" dirty="0" smtClean="0">
                <a:latin typeface="Comic Sans MS" pitchFamily="66" charset="0"/>
              </a:rPr>
              <a:t>Deň môžeme zavŕšiť pozretím si </a:t>
            </a:r>
          </a:p>
          <a:p>
            <a:r>
              <a:rPr lang="sk-SK" sz="2000" dirty="0" smtClean="0">
                <a:latin typeface="Comic Sans MS" pitchFamily="66" charset="0"/>
              </a:rPr>
              <a:t>dobrého filmu, alebo si prečítame</a:t>
            </a:r>
          </a:p>
          <a:p>
            <a:r>
              <a:rPr lang="sk-SK" sz="2000" dirty="0" smtClean="0">
                <a:latin typeface="Comic Sans MS" pitchFamily="66" charset="0"/>
              </a:rPr>
              <a:t>dobrú knihu.</a:t>
            </a:r>
          </a:p>
          <a:p>
            <a:r>
              <a:rPr lang="sk-SK" sz="2000" dirty="0" smtClean="0">
                <a:latin typeface="Comic Sans MS" pitchFamily="66" charset="0"/>
              </a:rPr>
              <a:t>Dôležité je však vedieť kedy treba </a:t>
            </a:r>
          </a:p>
          <a:p>
            <a:r>
              <a:rPr lang="sk-SK" sz="2000" dirty="0" smtClean="0">
                <a:latin typeface="Comic Sans MS" pitchFamily="66" charset="0"/>
              </a:rPr>
              <a:t>ísť spať. Ideálne je pospať si </a:t>
            </a:r>
          </a:p>
          <a:p>
            <a:r>
              <a:rPr lang="sk-SK" sz="2000" dirty="0" smtClean="0">
                <a:latin typeface="Comic Sans MS" pitchFamily="66" charset="0"/>
              </a:rPr>
              <a:t>aspoň 8 hodín.</a:t>
            </a:r>
          </a:p>
          <a:p>
            <a:endParaRPr lang="sk-SK" sz="2000" dirty="0" smtClean="0">
              <a:latin typeface="Comic Sans MS" pitchFamily="66" charset="0"/>
            </a:endParaRPr>
          </a:p>
          <a:p>
            <a:r>
              <a:rPr lang="sk-SK" sz="2000" dirty="0" smtClean="0">
                <a:latin typeface="Comic Sans MS" pitchFamily="66" charset="0"/>
              </a:rPr>
              <a:t>		Dobrú noc!</a:t>
            </a:r>
          </a:p>
        </p:txBody>
      </p:sp>
      <p:sp>
        <p:nvSpPr>
          <p:cNvPr id="6" name="Šesťuholník 5"/>
          <p:cNvSpPr/>
          <p:nvPr/>
        </p:nvSpPr>
        <p:spPr>
          <a:xfrm>
            <a:off x="5181600" y="381000"/>
            <a:ext cx="3276600" cy="1295400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i="1" dirty="0" smtClean="0">
                <a:latin typeface="Comic Sans MS" pitchFamily="66" charset="0"/>
              </a:rPr>
              <a:t>V E Č E R </a:t>
            </a:r>
            <a:endParaRPr lang="sk-SK" sz="3600" b="1" i="1" dirty="0"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724400" y="3657600"/>
            <a:ext cx="3345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omic Sans MS" pitchFamily="66" charset="0"/>
              </a:rPr>
              <a:t>Svetla sa bojím, v noci len </a:t>
            </a:r>
          </a:p>
          <a:p>
            <a:r>
              <a:rPr lang="sk-SK" sz="2000" dirty="0" smtClean="0">
                <a:latin typeface="Comic Sans MS" pitchFamily="66" charset="0"/>
              </a:rPr>
              <a:t>chodím. Tvár bledú mám, </a:t>
            </a:r>
          </a:p>
          <a:p>
            <a:r>
              <a:rPr lang="sk-SK" sz="2000" dirty="0" smtClean="0">
                <a:latin typeface="Comic Sans MS" pitchFamily="66" charset="0"/>
              </a:rPr>
              <a:t>svet celý znám......</a:t>
            </a:r>
            <a:endParaRPr lang="sk-SK" i="1" dirty="0">
              <a:latin typeface="Comic Sans MS" pitchFamily="66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8153400" y="3657600"/>
            <a:ext cx="5334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latin typeface="Comic Sans MS" pitchFamily="66" charset="0"/>
              </a:rPr>
              <a:t>?</a:t>
            </a:r>
            <a:endParaRPr lang="sk-SK" sz="2000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349617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564" y="4648200"/>
            <a:ext cx="2050761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9050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  <p:bldP spid="8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.smedata.sk/api-media/media/image/sme/2/34/3407692/3407692_625x.jpeg?rev=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328629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s://m.smedata.sk/api-media/media/image/sme/6/34/3407716/3407716_625x.jpeg?rev=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2850363" cy="2079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s://m.smedata.sk/api-media/media/image/sme/0/34/3407690/3407690_625x.jpeg?rev=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3069592" cy="20431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AutoShape 8" descr="Prečo piť mlieko s medom? - Dobré rady a nápa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8" name="Picture 10" descr="Hot Honey Milk | KeepRecipes: Your Universal Recipe Bo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2282825" cy="2482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Šesťuholník 11"/>
          <p:cNvSpPr/>
          <p:nvPr/>
        </p:nvSpPr>
        <p:spPr>
          <a:xfrm>
            <a:off x="152400" y="228600"/>
            <a:ext cx="4343400" cy="457200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>
                <a:latin typeface="Comic Sans MS" pitchFamily="66" charset="0"/>
              </a:rPr>
              <a:t>Večera pre zdravý spánok</a:t>
            </a:r>
            <a:endParaRPr lang="sk-SK" sz="2000" b="1" i="1" dirty="0">
              <a:latin typeface="Comic Sans MS" pitchFamily="66" charset="0"/>
            </a:endParaRPr>
          </a:p>
        </p:txBody>
      </p:sp>
      <p:sp>
        <p:nvSpPr>
          <p:cNvPr id="13" name="Oblak 12"/>
          <p:cNvSpPr/>
          <p:nvPr/>
        </p:nvSpPr>
        <p:spPr>
          <a:xfrm rot="447721">
            <a:off x="2583692" y="835148"/>
            <a:ext cx="2379508" cy="12192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Kurací šalát</a:t>
            </a:r>
            <a:endParaRPr lang="sk-SK" sz="2000" b="1" i="1" dirty="0"/>
          </a:p>
        </p:txBody>
      </p:sp>
      <p:sp>
        <p:nvSpPr>
          <p:cNvPr id="14" name="Oblak 13"/>
          <p:cNvSpPr/>
          <p:nvPr/>
        </p:nvSpPr>
        <p:spPr>
          <a:xfrm rot="447721">
            <a:off x="2260906" y="3629863"/>
            <a:ext cx="2628235" cy="1524431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Šalát s údeným lososom a avokádom</a:t>
            </a:r>
            <a:endParaRPr lang="sk-SK" sz="2000" b="1" i="1" dirty="0"/>
          </a:p>
        </p:txBody>
      </p:sp>
      <p:sp>
        <p:nvSpPr>
          <p:cNvPr id="15" name="Oblak 14"/>
          <p:cNvSpPr/>
          <p:nvPr/>
        </p:nvSpPr>
        <p:spPr>
          <a:xfrm rot="447721">
            <a:off x="6307306" y="3643947"/>
            <a:ext cx="2542786" cy="12192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Pohár mlieka s medom pre sladké sny</a:t>
            </a:r>
            <a:endParaRPr lang="sk-SK" sz="2000" b="1" i="1" dirty="0"/>
          </a:p>
        </p:txBody>
      </p:sp>
      <p:sp>
        <p:nvSpPr>
          <p:cNvPr id="16" name="Oblak 15"/>
          <p:cNvSpPr/>
          <p:nvPr/>
        </p:nvSpPr>
        <p:spPr>
          <a:xfrm rot="447721">
            <a:off x="5616695" y="220528"/>
            <a:ext cx="3469231" cy="1120581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Špenátové špagety so šunkou a paradajkami</a:t>
            </a:r>
            <a:endParaRPr lang="sk-SK" sz="2000" b="1" i="1" dirty="0"/>
          </a:p>
        </p:txBody>
      </p:sp>
    </p:spTree>
    <p:extLst>
      <p:ext uri="{BB962C8B-B14F-4D97-AF65-F5344CB8AC3E}">
        <p14:creationId xmlns:p14="http://schemas.microsoft.com/office/powerpoint/2010/main" val="36147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esťuholník 1"/>
          <p:cNvSpPr/>
          <p:nvPr/>
        </p:nvSpPr>
        <p:spPr>
          <a:xfrm>
            <a:off x="381000" y="152400"/>
            <a:ext cx="8458200" cy="685800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i="1" dirty="0" smtClean="0">
                <a:latin typeface="Comic Sans MS" pitchFamily="66" charset="0"/>
              </a:rPr>
              <a:t>... a na záver </a:t>
            </a:r>
            <a:r>
              <a:rPr lang="sk-SK" sz="3600" b="1" i="1" dirty="0" err="1" smtClean="0">
                <a:latin typeface="Comic Sans MS" pitchFamily="66" charset="0"/>
              </a:rPr>
              <a:t>priraďovačka</a:t>
            </a:r>
            <a:endParaRPr lang="sk-SK" sz="3600" b="1" i="1" dirty="0">
              <a:latin typeface="Comic Sans MS" pitchFamily="66" charset="0"/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266575"/>
              </p:ext>
            </p:extLst>
          </p:nvPr>
        </p:nvGraphicFramePr>
        <p:xfrm>
          <a:off x="304800" y="1524000"/>
          <a:ext cx="8610600" cy="20574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205740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Zaoblený obdĺžnik 3"/>
          <p:cNvSpPr/>
          <p:nvPr/>
        </p:nvSpPr>
        <p:spPr>
          <a:xfrm>
            <a:off x="1371600" y="990600"/>
            <a:ext cx="66294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500" b="1" i="1" dirty="0" smtClean="0">
                <a:latin typeface="Comic Sans MS" pitchFamily="66" charset="0"/>
              </a:rPr>
              <a:t>Ak klikneš na obrázok, priradí sa ti do správneho časového obdobia</a:t>
            </a:r>
            <a:endParaRPr lang="sk-SK" sz="1500" b="1" i="1" dirty="0"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399" y="3810000"/>
            <a:ext cx="103673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Špeciálna základná škola - Speciális Alapisk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399" y="5181600"/>
            <a:ext cx="1443289" cy="14478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105399"/>
            <a:ext cx="1371600" cy="130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962400"/>
            <a:ext cx="170709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724400"/>
            <a:ext cx="158917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821564" y="15240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 smtClean="0">
                <a:solidFill>
                  <a:schemeClr val="bg1"/>
                </a:solidFill>
                <a:latin typeface="Comic Sans MS" pitchFamily="66" charset="0"/>
              </a:rPr>
              <a:t>Ráno</a:t>
            </a:r>
            <a:endParaRPr lang="sk-SK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117491" y="1524000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 smtClean="0">
                <a:solidFill>
                  <a:schemeClr val="bg1"/>
                </a:solidFill>
                <a:latin typeface="Comic Sans MS" pitchFamily="66" charset="0"/>
              </a:rPr>
              <a:t>Predpoludnie</a:t>
            </a:r>
            <a:endParaRPr lang="sk-SK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008676" y="1524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 smtClean="0">
                <a:solidFill>
                  <a:schemeClr val="bg1"/>
                </a:solidFill>
                <a:latin typeface="Comic Sans MS" pitchFamily="66" charset="0"/>
              </a:rPr>
              <a:t>Poludnie</a:t>
            </a:r>
            <a:endParaRPr lang="sk-SK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5616698" y="1548599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 smtClean="0">
                <a:solidFill>
                  <a:schemeClr val="bg1"/>
                </a:solidFill>
                <a:latin typeface="Comic Sans MS" pitchFamily="66" charset="0"/>
              </a:rPr>
              <a:t>Popoludnie</a:t>
            </a:r>
            <a:endParaRPr lang="sk-SK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620000" y="154859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 smtClean="0">
                <a:solidFill>
                  <a:schemeClr val="bg1"/>
                </a:solidFill>
                <a:latin typeface="Comic Sans MS" pitchFamily="66" charset="0"/>
              </a:rPr>
              <a:t>Večer</a:t>
            </a:r>
            <a:endParaRPr lang="sk-SK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C -0.00833 -0.00532 -0.00278 -0.01736 -0.00104 -0.028 C -0.00017 -0.04305 0.00035 -0.04953 0.00694 -0.06134 C 0.00729 -0.06967 0.00694 -0.07824 0.00799 -0.08657 C 0.00903 -0.0956 0.01302 -0.11342 0.01302 -0.11342 C 0.01389 -0.13379 0.01424 -0.15138 0.02309 -0.16805 C 0.02396 -0.175 0.02604 -0.18009 0.02795 -0.18657 C 0.0283 -0.19143 0.02795 -0.19652 0.02899 -0.20138 C 0.02969 -0.20486 0.03229 -0.20717 0.03299 -0.21064 C 0.03819 -0.23773 0.03055 -0.22083 0.03594 -0.23194 C 0.03663 -0.24097 0.0408 -0.2493 0.04097 -0.25856 C 0.04201 -0.30532 0.04062 -0.35185 0.0401 -0.39861 C 0.03993 -0.40879 0.0401 -0.40717 0.03698 -0.41342 C 0.03646 -0.41712 0.03281 -0.43587 0.03108 -0.43865 C 0.02917 -0.44166 0.02396 -0.44537 0.02396 -0.44537 C 0.02101 -0.45162 0.02257 -0.46273 0.0151 -0.46273 " pathEditMode="relative" ptsTypes="fffffffffffffffA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C 0.00417 -0.00555 0.0092 -0.00856 0.01389 -0.01319 C 0.01892 -0.01805 0.02292 -0.02453 0.02795 -0.02916 C 0.03038 -0.03148 0.03351 -0.03241 0.03594 -0.03449 C 0.03906 -0.03727 0.04201 -0.04051 0.04496 -0.04398 C 0.0474 -0.04676 0.04878 -0.05162 0.05191 -0.05324 C 0.06007 -0.05717 0.06458 -0.06389 0.07187 -0.06921 C 0.08212 -0.07685 0.0941 -0.0794 0.10486 -0.08518 C 0.11927 -0.09282 0.13455 -0.09768 0.15 -0.10116 C 0.17413 -0.1125 0.20174 -0.11366 0.22691 -0.11852 C 0.26476 -0.12569 0.30174 -0.13889 0.33993 -0.14259 C 0.35694 -0.14583 0.37448 -0.15023 0.39097 -0.15717 C 0.3941 -0.16018 0.39722 -0.16227 0.40087 -0.16389 C 0.40573 -0.17037 0.41024 -0.17384 0.41597 -0.17847 C 0.4224 -0.19328 0.43767 -0.21018 0.45 -0.21458 C 0.45642 -0.22037 0.46233 -0.22546 0.46996 -0.22778 C 0.48802 -0.24467 0.51892 -0.25555 0.53993 -0.25717 C 0.57326 -0.25995 0.57292 -0.24375 0.57292 -0.25995 " pathEditMode="relative" ptsTypes="fffffffffffffffffA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92593E-6 C 0.0066 -0.00184 0.01267 -0.00485 0.0191 -0.00786 C 0.01979 -0.00971 0.01979 -0.01203 0.02101 -0.01319 C 0.02535 -0.01712 0.03125 -0.01782 0.03507 -0.02268 C 0.03958 -0.02846 0.04167 -0.03495 0.04705 -0.03865 C 0.05486 -0.05069 0.06354 -0.06365 0.075 -0.06782 C 0.07986 -0.07754 0.09097 -0.08865 0.09913 -0.09328 C 0.10712 -0.10786 0.11493 -0.11064 0.12708 -0.11735 C 0.13368 -0.128 0.14549 -0.12962 0.15504 -0.13448 C 0.15903 -0.13657 0.16233 -0.14004 0.16615 -0.14258 C 0.17535 -0.14883 0.18524 -0.15323 0.1941 -0.15995 C 0.20174 -0.16573 0.20747 -0.17337 0.21615 -0.17731 C 0.22743 -0.18957 0.23889 -0.19791 0.25208 -0.2067 C 0.27917 -0.22499 0.25868 -0.2192 0.27413 -0.22268 C 0.27986 -0.22569 0.28385 -0.23055 0.28906 -0.23448 C 0.29375 -0.23795 0.29861 -0.23842 0.30399 -0.24004 C 0.31007 -0.24467 0.31545 -0.24791 0.32205 -0.25069 C 0.33021 -0.25879 0.33698 -0.26712 0.34601 -0.27337 C 0.35052 -0.2824 0.35278 -0.28726 0.36007 -0.29189 C 0.36476 -0.30439 0.37135 -0.31087 0.38004 -0.31851 C 0.38385 -0.32615 0.38004 -0.31967 0.38507 -0.32522 C 0.38611 -0.32638 0.38802 -0.32916 0.38802 -0.32916 " pathEditMode="relative" ptsTypes="fffffffffffffffffffffA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C -0.00138 0.00023 -0.00277 0.00208 -0.00399 0.00115 C -0.00937 -0.00209 -0.01284 -0.01343 -0.01684 -0.01898 C -0.01996 -0.03195 -0.0177 -0.02454 -0.02552 -0.03912 C -0.03003 -0.04699 -0.03576 -0.0669 -0.04409 -0.07014 C -0.04739 -0.0713 -0.05069 -0.07176 -0.05399 -0.07269 C -0.06406 -0.08125 -0.0743 -0.08542 -0.08507 -0.09167 C -0.0927 -0.09607 -0.08211 -0.09283 -0.09305 -0.09699 C -0.10138 -0.10023 -0.11059 -0.09977 -0.11944 -0.10093 C -0.13802 -0.11135 -0.1276 -0.10764 -0.15954 -0.11158 C -0.18732 -0.11528 -0.21475 -0.11968 -0.24253 -0.1213 C -0.26701 -0.13542 -0.29531 -0.13773 -0.3217 -0.14144 C -0.33975 -0.14885 -0.35885 -0.15 -0.3776 -0.15348 C -0.39809 -0.15741 -0.41736 -0.16297 -0.43819 -0.16551 C -0.44288 -0.1757 -0.45364 -0.17593 -0.46145 -0.17778 C -0.46718 -0.18056 -0.47257 -0.18287 -0.47812 -0.18565 C -0.48732 -0.19815 -0.50086 -0.20023 -0.51336 -0.20324 C -0.52552 -0.20949 -0.53437 -0.2169 -0.54757 -0.21922 C -0.55486 -0.2294 -0.54461 -0.21644 -0.55642 -0.22593 C -0.55868 -0.22801 -0.56007 -0.23079 -0.56215 -0.23287 C -0.56718 -0.23773 -0.57257 -0.24028 -0.57673 -0.24607 C -0.57743 -0.24838 -0.57777 -0.2507 -0.57882 -0.25278 C -0.57951 -0.25417 -0.58159 -0.25556 -0.58159 -0.25533 " pathEditMode="relative" rAng="0" ptsTypes="ffffffffffffffffffffffA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-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0.00139 -0.00115 -0.0033 -0.00139 -0.00399 -0.00301 C -0.00729 -0.01111 -0.00989 -0.04583 -0.01163 -0.05162 C -0.01354 -0.05787 -0.01944 -0.06203 -0.02309 -0.06643 C -0.0302 -0.0743 -0.03368 -0.08078 -0.04149 -0.08819 C -0.04652 -0.09907 -0.05121 -0.10833 -0.06059 -0.11111 C -0.07309 -0.13125 -0.09166 -0.14884 -0.10989 -0.15694 C -0.11111 -0.15926 -0.11215 -0.1618 -0.11371 -0.16389 C -0.11632 -0.16713 -0.12239 -0.17199 -0.12239 -0.17176 C -0.1283 -0.18333 -0.12135 -0.17268 -0.13107 -0.1787 C -0.13298 -0.18009 -0.1342 -0.18264 -0.13593 -0.18426 C -0.13784 -0.18611 -0.13958 -0.18796 -0.14166 -0.18958 C -0.14409 -0.19166 -0.14705 -0.19259 -0.1493 -0.1949 C -0.15156 -0.19722 -0.15295 -0.20069 -0.1552 -0.20301 C -0.15659 -0.20463 -0.15833 -0.20578 -0.16007 -0.20717 C -0.16371 -0.21574 -0.1651 -0.21481 -0.17152 -0.21921 C -0.17413 -0.22268 -0.17673 -0.22639 -0.17916 -0.23009 C -0.1802 -0.23148 -0.18073 -0.23356 -0.18211 -0.23426 C -0.19045 -0.23912 -0.19618 -0.24722 -0.2033 -0.25439 C -0.20764 -0.25879 -0.20833 -0.26458 -0.21389 -0.26666 C -0.21996 -0.2831 -0.21319 -0.26828 -0.22152 -0.27893 C -0.22951 -0.28865 -0.23264 -0.29467 -0.24288 -0.29907 C -0.25 -0.30926 -0.25364 -0.31296 -0.26406 -0.31666 C -0.27239 -0.32847 -0.25937 -0.31134 -0.27274 -0.32338 C -0.27465 -0.325 -0.27569 -0.32847 -0.27743 -0.33032 C -0.28628 -0.33935 -0.29722 -0.34606 -0.30642 -0.35439 C -0.31475 -0.36227 -0.31753 -0.37037 -0.32482 -0.37893 C -0.32691 -0.38148 -0.33142 -0.38564 -0.33142 -0.38541 C -0.33455 -0.39467 -0.33784 -0.40555 -0.34409 -0.41134 C -0.34583 -0.41805 -0.34826 -0.42477 -0.35173 -0.43032 C -0.35382 -0.43356 -0.35833 -0.43958 -0.35833 -0.43935 " pathEditMode="relative" rAng="0" ptsTypes="ffffffffffffffffffffffffffffffA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esťuholník 1"/>
          <p:cNvSpPr/>
          <p:nvPr/>
        </p:nvSpPr>
        <p:spPr>
          <a:xfrm>
            <a:off x="381000" y="152400"/>
            <a:ext cx="8458200" cy="137160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i="1" dirty="0" smtClean="0">
                <a:latin typeface="Comic Sans MS" pitchFamily="66" charset="0"/>
              </a:rPr>
              <a:t>Ďakujem za pozornosť a nezabudnite :</a:t>
            </a:r>
            <a:endParaRPr lang="sk-SK" sz="3600" b="1" i="1" dirty="0">
              <a:latin typeface="Comic Sans MS" pitchFamily="66" charset="0"/>
            </a:endParaRPr>
          </a:p>
        </p:txBody>
      </p:sp>
      <p:pic>
        <p:nvPicPr>
          <p:cNvPr id="3074" name="Picture 2" descr="Rúško nie je han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3888745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30791" y="1447800"/>
            <a:ext cx="90132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https://www.google.sk </a:t>
            </a:r>
            <a:r>
              <a:rPr lang="sk-SK" sz="2400" dirty="0" smtClean="0"/>
              <a:t>- </a:t>
            </a:r>
            <a:r>
              <a:rPr lang="sk-SK" sz="2400" b="1" dirty="0" smtClean="0"/>
              <a:t>obrázky</a:t>
            </a:r>
          </a:p>
          <a:p>
            <a:r>
              <a:rPr lang="sk-SK" sz="2400" b="1" dirty="0" smtClean="0"/>
              <a:t>https://www.specialnazs.sk</a:t>
            </a:r>
          </a:p>
          <a:p>
            <a:r>
              <a:rPr lang="sk-SK" sz="2400" b="1" dirty="0" smtClean="0"/>
              <a:t>https://www.babetko.rodinka.sk – </a:t>
            </a:r>
            <a:r>
              <a:rPr lang="sk-SK" sz="2400" b="1" dirty="0" err="1" smtClean="0"/>
              <a:t>hadanky</a:t>
            </a:r>
            <a:endParaRPr lang="sk-SK" sz="2400" b="1" dirty="0" smtClean="0"/>
          </a:p>
          <a:p>
            <a:r>
              <a:rPr lang="sk-SK" sz="2400" b="1" dirty="0"/>
              <a:t>https://</a:t>
            </a:r>
            <a:r>
              <a:rPr lang="sk-SK" sz="2400" b="1" dirty="0" smtClean="0"/>
              <a:t>www.hryzka.sk/zdrave-ranajky.</a:t>
            </a:r>
          </a:p>
          <a:p>
            <a:r>
              <a:rPr lang="sk-SK" sz="2400" b="1" dirty="0"/>
              <a:t>https</a:t>
            </a:r>
            <a:r>
              <a:rPr lang="sk-SK" sz="2400" b="1"/>
              <a:t>://</a:t>
            </a:r>
            <a:r>
              <a:rPr lang="sk-SK" sz="2400" b="1" smtClean="0"/>
              <a:t>www.sikovnamamina.sk/blog/jednoduche-a-zdrave-recepty</a:t>
            </a:r>
            <a:endParaRPr lang="sk-SK" sz="2400" b="1" dirty="0" smtClean="0"/>
          </a:p>
          <a:p>
            <a:r>
              <a:rPr lang="sk-SK" sz="2400" b="1" dirty="0"/>
              <a:t>https://</a:t>
            </a:r>
            <a:r>
              <a:rPr lang="sk-SK" sz="2400" b="1" dirty="0" smtClean="0"/>
              <a:t>zena.sme.sk/c/20858625/desat-receptov-na-rychlu-a-lahku-veceru.html</a:t>
            </a:r>
          </a:p>
          <a:p>
            <a:r>
              <a:rPr lang="sk-SK" sz="2400" b="1" dirty="0"/>
              <a:t>https://www.google.com/search?rlz=1C1NDCM_skSK751SK751&amp;q=keks%C3%ADk+na+desiatu&amp;tbm=isch&amp;source=univ&amp;sa=X&amp;ved=2ahUKEwif1oLD-fToAhVKilwKHf84DQsQsAR6BAg</a:t>
            </a:r>
            <a:endParaRPr lang="sk-SK" sz="2400" b="1" dirty="0" smtClean="0"/>
          </a:p>
          <a:p>
            <a:endParaRPr lang="sk-SK" sz="2400" dirty="0"/>
          </a:p>
        </p:txBody>
      </p:sp>
      <p:sp>
        <p:nvSpPr>
          <p:cNvPr id="4" name="Vývojový diagram: zakončenie 3"/>
          <p:cNvSpPr/>
          <p:nvPr/>
        </p:nvSpPr>
        <p:spPr>
          <a:xfrm>
            <a:off x="2133600" y="457200"/>
            <a:ext cx="4953000" cy="685800"/>
          </a:xfrm>
          <a:prstGeom prst="flowChartTermina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i="1" dirty="0" smtClean="0">
                <a:latin typeface="Comic Sans MS" pitchFamily="66" charset="0"/>
              </a:rPr>
              <a:t>Z D R O J E</a:t>
            </a:r>
            <a:endParaRPr lang="sk-SK" sz="28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ĺžnik 9"/>
          <p:cNvSpPr/>
          <p:nvPr/>
        </p:nvSpPr>
        <p:spPr>
          <a:xfrm>
            <a:off x="76200" y="2286000"/>
            <a:ext cx="4572000" cy="4267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23836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28600" y="2438400"/>
            <a:ext cx="448392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omic Sans MS" pitchFamily="66" charset="0"/>
              </a:rPr>
              <a:t>Každé ráno musíme vstávať aj </a:t>
            </a:r>
          </a:p>
          <a:p>
            <a:r>
              <a:rPr lang="sk-SK" sz="2000" dirty="0" smtClean="0">
                <a:latin typeface="Comic Sans MS" pitchFamily="66" charset="0"/>
              </a:rPr>
              <a:t>keď sa </a:t>
            </a:r>
            <a:r>
              <a:rPr lang="sk-SK" sz="2000" smtClean="0">
                <a:latin typeface="Comic Sans MS" pitchFamily="66" charset="0"/>
              </a:rPr>
              <a:t>nám vždy </a:t>
            </a:r>
            <a:r>
              <a:rPr lang="sk-SK" sz="2000" dirty="0" smtClean="0">
                <a:latin typeface="Comic Sans MS" pitchFamily="66" charset="0"/>
              </a:rPr>
              <a:t>nechce.  </a:t>
            </a:r>
          </a:p>
          <a:p>
            <a:r>
              <a:rPr lang="sk-SK" sz="2000" dirty="0" smtClean="0">
                <a:latin typeface="Comic Sans MS" pitchFamily="66" charset="0"/>
              </a:rPr>
              <a:t>Nikto predsa nechce zaspať do </a:t>
            </a:r>
          </a:p>
          <a:p>
            <a:r>
              <a:rPr lang="sk-SK" sz="2000" dirty="0" smtClean="0">
                <a:latin typeface="Comic Sans MS" pitchFamily="66" charset="0"/>
              </a:rPr>
              <a:t>školy. </a:t>
            </a:r>
          </a:p>
          <a:p>
            <a:r>
              <a:rPr lang="sk-SK" sz="2000" dirty="0" smtClean="0">
                <a:latin typeface="Comic Sans MS" pitchFamily="66" charset="0"/>
              </a:rPr>
              <a:t>Po absolvovaní rannej hygieny,</a:t>
            </a:r>
          </a:p>
          <a:p>
            <a:r>
              <a:rPr lang="sk-SK" sz="2000" dirty="0" smtClean="0">
                <a:latin typeface="Comic Sans MS" pitchFamily="66" charset="0"/>
              </a:rPr>
              <a:t>sa naraňajkujeme. Tí zdatnejší si</a:t>
            </a:r>
          </a:p>
          <a:p>
            <a:r>
              <a:rPr lang="sk-SK" sz="2000" dirty="0" smtClean="0">
                <a:latin typeface="Comic Sans MS" pitchFamily="66" charset="0"/>
              </a:rPr>
              <a:t>sami urobia aj desiatu do školy.</a:t>
            </a:r>
          </a:p>
          <a:p>
            <a:r>
              <a:rPr lang="sk-SK" sz="2000" dirty="0" smtClean="0">
                <a:latin typeface="Comic Sans MS" pitchFamily="66" charset="0"/>
              </a:rPr>
              <a:t>Ak treba pomôžu rodičia. </a:t>
            </a:r>
          </a:p>
          <a:p>
            <a:r>
              <a:rPr lang="sk-SK" sz="2000" dirty="0" smtClean="0">
                <a:latin typeface="Comic Sans MS" pitchFamily="66" charset="0"/>
              </a:rPr>
              <a:t>Potom nasadneme na autobus, alebo </a:t>
            </a:r>
          </a:p>
          <a:p>
            <a:r>
              <a:rPr lang="sk-SK" sz="2000" dirty="0" smtClean="0">
                <a:latin typeface="Comic Sans MS" pitchFamily="66" charset="0"/>
              </a:rPr>
              <a:t>do auta a hurá do školy. </a:t>
            </a:r>
          </a:p>
          <a:p>
            <a:r>
              <a:rPr lang="sk-SK" sz="2000" dirty="0" smtClean="0">
                <a:latin typeface="Comic Sans MS" pitchFamily="66" charset="0"/>
              </a:rPr>
              <a:t>Pre naše zdravie je však lepšie ak </a:t>
            </a:r>
          </a:p>
          <a:p>
            <a:r>
              <a:rPr lang="sk-SK" sz="2000" dirty="0" smtClean="0">
                <a:latin typeface="Comic Sans MS" pitchFamily="66" charset="0"/>
              </a:rPr>
              <a:t>využijeme na cestu do školy vlastné </a:t>
            </a:r>
          </a:p>
          <a:p>
            <a:r>
              <a:rPr lang="sk-SK" sz="2000" dirty="0" smtClean="0">
                <a:latin typeface="Comic Sans MS" pitchFamily="66" charset="0"/>
              </a:rPr>
              <a:t>nohy.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6" name="Šesťuholník 5"/>
          <p:cNvSpPr/>
          <p:nvPr/>
        </p:nvSpPr>
        <p:spPr>
          <a:xfrm>
            <a:off x="5410200" y="457200"/>
            <a:ext cx="2895600" cy="1295400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i="1" dirty="0" smtClean="0">
                <a:latin typeface="Comic Sans MS" pitchFamily="66" charset="0"/>
              </a:rPr>
              <a:t>R Á N O </a:t>
            </a:r>
            <a:endParaRPr lang="sk-SK" sz="3600" b="1" i="1" dirty="0"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724400" y="3657600"/>
            <a:ext cx="34163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i="1" dirty="0" smtClean="0">
                <a:latin typeface="Comic Sans MS" pitchFamily="66" charset="0"/>
              </a:rPr>
              <a:t>Čo to v diaľke jasne svieti?</a:t>
            </a:r>
          </a:p>
          <a:p>
            <a:r>
              <a:rPr lang="sk-SK" sz="2000" i="1" dirty="0" smtClean="0">
                <a:latin typeface="Comic Sans MS" pitchFamily="66" charset="0"/>
              </a:rPr>
              <a:t>To k nám zlatý oblak letí?</a:t>
            </a:r>
          </a:p>
          <a:p>
            <a:r>
              <a:rPr lang="sk-SK" i="1" dirty="0" smtClean="0">
                <a:latin typeface="Comic Sans MS" pitchFamily="66" charset="0"/>
              </a:rPr>
              <a:t>Ide z neho teplučko,</a:t>
            </a:r>
          </a:p>
          <a:p>
            <a:r>
              <a:rPr lang="sk-SK" i="1" dirty="0" smtClean="0">
                <a:latin typeface="Comic Sans MS" pitchFamily="66" charset="0"/>
              </a:rPr>
              <a:t>Deti to je .........</a:t>
            </a:r>
            <a:endParaRPr lang="sk-SK" i="1" dirty="0">
              <a:latin typeface="Comic Sans MS" pitchFamily="66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343400"/>
            <a:ext cx="1981200" cy="189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ál 10"/>
          <p:cNvSpPr/>
          <p:nvPr/>
        </p:nvSpPr>
        <p:spPr>
          <a:xfrm>
            <a:off x="8153400" y="3657600"/>
            <a:ext cx="5334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latin typeface="Comic Sans MS" pitchFamily="66" charset="0"/>
              </a:rPr>
              <a:t>?</a:t>
            </a:r>
            <a:endParaRPr lang="sk-SK" sz="2000" b="1" dirty="0">
              <a:latin typeface="Comic Sans MS" pitchFamily="66" charset="0"/>
            </a:endParaRPr>
          </a:p>
        </p:txBody>
      </p:sp>
      <p:sp>
        <p:nvSpPr>
          <p:cNvPr id="13" name="Zaoblený obdĺžnik 12"/>
          <p:cNvSpPr/>
          <p:nvPr/>
        </p:nvSpPr>
        <p:spPr>
          <a:xfrm>
            <a:off x="4343400" y="6400800"/>
            <a:ext cx="48006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500" b="1" i="1" dirty="0" smtClean="0">
                <a:latin typeface="Comic Sans MS" pitchFamily="66" charset="0"/>
              </a:rPr>
              <a:t>Kliknutím na otáznik získaš odpoveď na hádanku </a:t>
            </a:r>
            <a:endParaRPr lang="sk-SK" sz="1500" b="1" i="1" dirty="0">
              <a:latin typeface="Comic Sans MS" pitchFamily="66" charset="0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057400"/>
            <a:ext cx="847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057400"/>
            <a:ext cx="952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  <p:bldP spid="8" grpId="0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2521753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2088107" cy="20881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7200"/>
            <a:ext cx="2971800" cy="2224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Šesťuholník 11"/>
          <p:cNvSpPr/>
          <p:nvPr/>
        </p:nvSpPr>
        <p:spPr>
          <a:xfrm>
            <a:off x="152400" y="228600"/>
            <a:ext cx="5638800" cy="457200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>
                <a:latin typeface="Comic Sans MS" pitchFamily="66" charset="0"/>
              </a:rPr>
              <a:t>Niekoľko typov na zdravé raňajky</a:t>
            </a:r>
            <a:endParaRPr lang="sk-SK" sz="2000" b="1" i="1" dirty="0">
              <a:latin typeface="Comic Sans MS" pitchFamily="66" charset="0"/>
            </a:endParaRPr>
          </a:p>
        </p:txBody>
      </p:sp>
      <p:sp>
        <p:nvSpPr>
          <p:cNvPr id="13" name="Oblak 12"/>
          <p:cNvSpPr/>
          <p:nvPr/>
        </p:nvSpPr>
        <p:spPr>
          <a:xfrm rot="447721">
            <a:off x="2051656" y="966634"/>
            <a:ext cx="2057400" cy="12192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Zeleninové </a:t>
            </a:r>
            <a:r>
              <a:rPr lang="sk-SK" sz="2000" b="1" i="1" dirty="0" err="1" smtClean="0"/>
              <a:t>smootie</a:t>
            </a:r>
            <a:endParaRPr lang="sk-SK" sz="2000" b="1" i="1" dirty="0"/>
          </a:p>
        </p:txBody>
      </p:sp>
      <p:sp>
        <p:nvSpPr>
          <p:cNvPr id="14" name="Oblak 13"/>
          <p:cNvSpPr/>
          <p:nvPr/>
        </p:nvSpPr>
        <p:spPr>
          <a:xfrm rot="447721">
            <a:off x="5943108" y="701859"/>
            <a:ext cx="2681727" cy="1340794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Kaša </a:t>
            </a:r>
            <a:r>
              <a:rPr lang="sk-SK" sz="2000" b="1" i="1" dirty="0" err="1" smtClean="0"/>
              <a:t>Hryzka</a:t>
            </a:r>
            <a:r>
              <a:rPr lang="sk-SK" sz="2000" b="1" i="1" dirty="0" smtClean="0"/>
              <a:t> – jahody, černice</a:t>
            </a:r>
            <a:endParaRPr lang="sk-SK" sz="2000" b="1" i="1" dirty="0"/>
          </a:p>
        </p:txBody>
      </p:sp>
      <p:sp>
        <p:nvSpPr>
          <p:cNvPr id="15" name="Oblak 14"/>
          <p:cNvSpPr/>
          <p:nvPr/>
        </p:nvSpPr>
        <p:spPr>
          <a:xfrm rot="447721">
            <a:off x="2661257" y="3786033"/>
            <a:ext cx="2057400" cy="12192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Chlieb so zeleninou</a:t>
            </a:r>
            <a:endParaRPr lang="sk-SK" sz="2000" b="1" i="1" dirty="0"/>
          </a:p>
        </p:txBody>
      </p:sp>
      <p:pic>
        <p:nvPicPr>
          <p:cNvPr id="12290" name="Picture 2" descr="Zobraziť zdrojový obráz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648200"/>
            <a:ext cx="3115734" cy="175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Oblak 15"/>
          <p:cNvSpPr/>
          <p:nvPr/>
        </p:nvSpPr>
        <p:spPr>
          <a:xfrm rot="447721">
            <a:off x="6852255" y="3709834"/>
            <a:ext cx="2057400" cy="12192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Volské oko</a:t>
            </a:r>
            <a:endParaRPr lang="sk-SK" sz="2000" b="1" i="1" dirty="0"/>
          </a:p>
        </p:txBody>
      </p:sp>
    </p:spTree>
    <p:extLst>
      <p:ext uri="{BB962C8B-B14F-4D97-AF65-F5344CB8AC3E}">
        <p14:creationId xmlns:p14="http://schemas.microsoft.com/office/powerpoint/2010/main" val="3346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ĺžnik 9"/>
          <p:cNvSpPr/>
          <p:nvPr/>
        </p:nvSpPr>
        <p:spPr>
          <a:xfrm>
            <a:off x="4419600" y="2362200"/>
            <a:ext cx="4572000" cy="426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4495800" y="2635984"/>
            <a:ext cx="457048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omic Sans MS" pitchFamily="66" charset="0"/>
              </a:rPr>
              <a:t>Predpoludnie pre nás znamená : </a:t>
            </a:r>
          </a:p>
          <a:p>
            <a:r>
              <a:rPr lang="sk-SK" sz="2000" dirty="0" smtClean="0">
                <a:latin typeface="Comic Sans MS" pitchFamily="66" charset="0"/>
              </a:rPr>
              <a:t>„Zasa škola!“</a:t>
            </a:r>
          </a:p>
          <a:p>
            <a:r>
              <a:rPr lang="sk-SK" sz="2000" dirty="0" smtClean="0">
                <a:latin typeface="Comic Sans MS" pitchFamily="66" charset="0"/>
              </a:rPr>
              <a:t>No nie je to až také hrozné. V škole</a:t>
            </a:r>
          </a:p>
          <a:p>
            <a:r>
              <a:rPr lang="sk-SK" sz="2000" dirty="0" smtClean="0">
                <a:latin typeface="Comic Sans MS" pitchFamily="66" charset="0"/>
              </a:rPr>
              <a:t>sa okrem vedomostí stretneme aj s </a:t>
            </a:r>
          </a:p>
          <a:p>
            <a:r>
              <a:rPr lang="sk-SK" sz="2000" dirty="0" smtClean="0">
                <a:latin typeface="Comic Sans MS" pitchFamily="66" charset="0"/>
              </a:rPr>
              <a:t>kamarátmi, učiteľmi a mnohým iným.</a:t>
            </a:r>
          </a:p>
          <a:p>
            <a:r>
              <a:rPr lang="sk-SK" sz="2000" dirty="0" smtClean="0">
                <a:latin typeface="Comic Sans MS" pitchFamily="66" charset="0"/>
              </a:rPr>
              <a:t>Počas predpoludnia je však dôležité</a:t>
            </a:r>
          </a:p>
          <a:p>
            <a:r>
              <a:rPr lang="sk-SK" sz="2000" dirty="0" smtClean="0">
                <a:latin typeface="Comic Sans MS" pitchFamily="66" charset="0"/>
              </a:rPr>
              <a:t>aj jedlo. My si ho doprajeme v </a:t>
            </a:r>
          </a:p>
          <a:p>
            <a:r>
              <a:rPr lang="sk-SK" sz="2000" dirty="0" smtClean="0">
                <a:latin typeface="Comic Sans MS" pitchFamily="66" charset="0"/>
              </a:rPr>
              <a:t>podobe chutnej desiatej z domu.</a:t>
            </a:r>
          </a:p>
          <a:p>
            <a:r>
              <a:rPr lang="sk-SK" sz="2000" dirty="0" smtClean="0">
                <a:latin typeface="Comic Sans MS" pitchFamily="66" charset="0"/>
              </a:rPr>
              <a:t>Netreba zabúdať ani na pitný režim.</a:t>
            </a:r>
          </a:p>
          <a:p>
            <a:r>
              <a:rPr lang="sk-SK" sz="2000" dirty="0" smtClean="0">
                <a:latin typeface="Comic Sans MS" pitchFamily="66" charset="0"/>
              </a:rPr>
              <a:t>Ak sme však na desiatu zabudli, </a:t>
            </a:r>
          </a:p>
          <a:p>
            <a:r>
              <a:rPr lang="sk-SK" sz="2000" dirty="0" smtClean="0">
                <a:latin typeface="Comic Sans MS" pitchFamily="66" charset="0"/>
              </a:rPr>
              <a:t>môžeme si ju kúpiť v školskom </a:t>
            </a:r>
          </a:p>
          <a:p>
            <a:r>
              <a:rPr lang="sk-SK" sz="2000" dirty="0" smtClean="0">
                <a:latin typeface="Comic Sans MS" pitchFamily="66" charset="0"/>
              </a:rPr>
              <a:t>bufete.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6" name="Šesťuholník 5"/>
          <p:cNvSpPr/>
          <p:nvPr/>
        </p:nvSpPr>
        <p:spPr>
          <a:xfrm>
            <a:off x="381000" y="152400"/>
            <a:ext cx="8458200" cy="68580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i="1" dirty="0" smtClean="0">
                <a:latin typeface="Comic Sans MS" pitchFamily="66" charset="0"/>
              </a:rPr>
              <a:t>P R E D P O L U D N I E</a:t>
            </a:r>
            <a:endParaRPr lang="sk-SK" sz="3600" b="1" i="1" dirty="0"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04800" y="4038600"/>
            <a:ext cx="2917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i="1" dirty="0" smtClean="0">
                <a:latin typeface="Comic Sans MS" pitchFamily="66" charset="0"/>
              </a:rPr>
              <a:t>Čo je ráno plné a v noci</a:t>
            </a:r>
          </a:p>
          <a:p>
            <a:r>
              <a:rPr lang="sk-SK" sz="2000" i="1" dirty="0" smtClean="0">
                <a:latin typeface="Comic Sans MS" pitchFamily="66" charset="0"/>
              </a:rPr>
              <a:t>obvykle prázdne ?</a:t>
            </a:r>
            <a:r>
              <a:rPr lang="sk-SK" i="1" dirty="0" smtClean="0">
                <a:latin typeface="Comic Sans MS" pitchFamily="66" charset="0"/>
              </a:rPr>
              <a:t>.........</a:t>
            </a:r>
            <a:endParaRPr lang="sk-SK" i="1" dirty="0">
              <a:latin typeface="Comic Sans MS" pitchFamily="66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3581400" y="4038600"/>
            <a:ext cx="5334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latin typeface="Comic Sans MS" pitchFamily="66" charset="0"/>
              </a:rPr>
              <a:t>?</a:t>
            </a:r>
            <a:endParaRPr lang="sk-SK" sz="2000" b="1" dirty="0">
              <a:latin typeface="Comic Sans MS" pitchFamily="66" charset="0"/>
            </a:endParaRPr>
          </a:p>
        </p:txBody>
      </p:sp>
      <p:pic>
        <p:nvPicPr>
          <p:cNvPr id="16386" name="Picture 2" descr="Zobraziť zdrojový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148541" cy="2590800"/>
          </a:xfrm>
          <a:prstGeom prst="rect">
            <a:avLst/>
          </a:prstGeom>
          <a:noFill/>
        </p:spPr>
      </p:pic>
      <p:pic>
        <p:nvPicPr>
          <p:cNvPr id="14" name="Obrázek 2" descr="396744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581" y="1014801"/>
            <a:ext cx="972819" cy="119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990600"/>
            <a:ext cx="10872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Špeciálna základná škola - Speciális Alapisko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800600"/>
            <a:ext cx="1905000" cy="1910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1" animBg="1"/>
      <p:bldP spid="5" grpId="1"/>
      <p:bldP spid="6" grpId="1" animBg="1"/>
      <p:bldP spid="8" grpId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ovinky - Desiata do lietadla | 1 Cestovn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2895600" cy="2171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Celozrnný sendvič s morčacou šunkou a gervais | Plus pre Vás od Nestl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059473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6" name="Picture 10" descr="Kakaové rezy kokosov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3200400" cy="1781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8" name="Picture 12" descr="Produkty | Macko Kubí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1613647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Šesťuholník 10"/>
          <p:cNvSpPr/>
          <p:nvPr/>
        </p:nvSpPr>
        <p:spPr>
          <a:xfrm>
            <a:off x="152400" y="228600"/>
            <a:ext cx="1905000" cy="457200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>
                <a:latin typeface="Comic Sans MS" pitchFamily="66" charset="0"/>
              </a:rPr>
              <a:t>Desiata</a:t>
            </a:r>
            <a:endParaRPr lang="sk-SK" sz="2000" b="1" i="1" dirty="0">
              <a:latin typeface="Comic Sans MS" pitchFamily="66" charset="0"/>
            </a:endParaRPr>
          </a:p>
        </p:txBody>
      </p:sp>
      <p:sp>
        <p:nvSpPr>
          <p:cNvPr id="12" name="Oblak 11"/>
          <p:cNvSpPr/>
          <p:nvPr/>
        </p:nvSpPr>
        <p:spPr>
          <a:xfrm rot="447721">
            <a:off x="6776056" y="128434"/>
            <a:ext cx="2057400" cy="1219200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Ovocie</a:t>
            </a:r>
            <a:endParaRPr lang="sk-SK" sz="2000" b="1" i="1" dirty="0"/>
          </a:p>
        </p:txBody>
      </p:sp>
      <p:sp>
        <p:nvSpPr>
          <p:cNvPr id="13" name="Oblak 12"/>
          <p:cNvSpPr/>
          <p:nvPr/>
        </p:nvSpPr>
        <p:spPr>
          <a:xfrm rot="447721">
            <a:off x="1901356" y="302120"/>
            <a:ext cx="2759553" cy="1612549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Celozrnný sendvič s morčacou šunkou</a:t>
            </a:r>
            <a:endParaRPr lang="sk-SK" sz="2000" b="1" i="1" dirty="0"/>
          </a:p>
        </p:txBody>
      </p:sp>
      <p:sp>
        <p:nvSpPr>
          <p:cNvPr id="14" name="Oblak 13"/>
          <p:cNvSpPr/>
          <p:nvPr/>
        </p:nvSpPr>
        <p:spPr>
          <a:xfrm rot="447721">
            <a:off x="2813656" y="3709834"/>
            <a:ext cx="2057400" cy="1219200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Obľúbený keksík</a:t>
            </a:r>
            <a:endParaRPr lang="sk-SK" sz="2000" b="1" i="1" dirty="0"/>
          </a:p>
        </p:txBody>
      </p:sp>
      <p:sp>
        <p:nvSpPr>
          <p:cNvPr id="16" name="Oblak 15"/>
          <p:cNvSpPr/>
          <p:nvPr/>
        </p:nvSpPr>
        <p:spPr>
          <a:xfrm rot="447721">
            <a:off x="6629435" y="3340387"/>
            <a:ext cx="2241907" cy="1320226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Ovocný nesýtený nápoj</a:t>
            </a:r>
            <a:endParaRPr lang="sk-SK" sz="2000" b="1" i="1" dirty="0"/>
          </a:p>
        </p:txBody>
      </p:sp>
    </p:spTree>
    <p:extLst>
      <p:ext uri="{BB962C8B-B14F-4D97-AF65-F5344CB8AC3E}">
        <p14:creationId xmlns:p14="http://schemas.microsoft.com/office/powerpoint/2010/main" val="416889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ĺžnik 9"/>
          <p:cNvSpPr/>
          <p:nvPr/>
        </p:nvSpPr>
        <p:spPr>
          <a:xfrm>
            <a:off x="76200" y="3352800"/>
            <a:ext cx="4572000" cy="2667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52400" y="3581400"/>
            <a:ext cx="39693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omic Sans MS" pitchFamily="66" charset="0"/>
              </a:rPr>
              <a:t>Obed je pre nás veľmi dôležitá</a:t>
            </a:r>
          </a:p>
          <a:p>
            <a:r>
              <a:rPr lang="sk-SK" sz="2000" dirty="0" smtClean="0">
                <a:latin typeface="Comic Sans MS" pitchFamily="66" charset="0"/>
              </a:rPr>
              <a:t>časť dňa. Okrem toho, že sa </a:t>
            </a:r>
          </a:p>
          <a:p>
            <a:r>
              <a:rPr lang="sk-SK" sz="2000" dirty="0" smtClean="0">
                <a:latin typeface="Comic Sans MS" pitchFamily="66" charset="0"/>
              </a:rPr>
              <a:t>napapáme si aj oddýchneme.</a:t>
            </a:r>
          </a:p>
          <a:p>
            <a:r>
              <a:rPr lang="sk-SK" sz="2000" dirty="0" smtClean="0">
                <a:latin typeface="Comic Sans MS" pitchFamily="66" charset="0"/>
              </a:rPr>
              <a:t>Chutný obed nám pripravia pani</a:t>
            </a:r>
          </a:p>
          <a:p>
            <a:r>
              <a:rPr lang="sk-SK" sz="2000" dirty="0" smtClean="0">
                <a:latin typeface="Comic Sans MS" pitchFamily="66" charset="0"/>
              </a:rPr>
              <a:t>kuchárky v školskej jedálni.</a:t>
            </a:r>
          </a:p>
          <a:p>
            <a:r>
              <a:rPr lang="sk-SK" sz="2000" dirty="0" smtClean="0">
                <a:latin typeface="Comic Sans MS" pitchFamily="66" charset="0"/>
              </a:rPr>
              <a:t>Pred obedom si  musíme vždy </a:t>
            </a:r>
          </a:p>
          <a:p>
            <a:r>
              <a:rPr lang="sk-SK" sz="2000" dirty="0" smtClean="0">
                <a:latin typeface="Comic Sans MS" pitchFamily="66" charset="0"/>
              </a:rPr>
              <a:t>dôkladne umyť ruky.</a:t>
            </a:r>
          </a:p>
          <a:p>
            <a:endParaRPr lang="sk-SK" sz="2000" dirty="0" smtClean="0">
              <a:latin typeface="Comic Sans MS" pitchFamily="66" charset="0"/>
            </a:endParaRPr>
          </a:p>
        </p:txBody>
      </p:sp>
      <p:sp>
        <p:nvSpPr>
          <p:cNvPr id="6" name="Šesťuholník 5"/>
          <p:cNvSpPr/>
          <p:nvPr/>
        </p:nvSpPr>
        <p:spPr>
          <a:xfrm>
            <a:off x="5638800" y="381000"/>
            <a:ext cx="2895600" cy="129540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i="1" dirty="0" smtClean="0">
                <a:latin typeface="Comic Sans MS" pitchFamily="66" charset="0"/>
              </a:rPr>
              <a:t>O B E D</a:t>
            </a:r>
            <a:endParaRPr lang="sk-SK" sz="3600" b="1" i="1" dirty="0"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724400" y="3657600"/>
            <a:ext cx="3300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i="1" dirty="0" smtClean="0">
                <a:latin typeface="Comic Sans MS" pitchFamily="66" charset="0"/>
              </a:rPr>
              <a:t>Ráno chodí po štyroch, na </a:t>
            </a:r>
          </a:p>
          <a:p>
            <a:r>
              <a:rPr lang="sk-SK" sz="2000" i="1" dirty="0" smtClean="0">
                <a:latin typeface="Comic Sans MS" pitchFamily="66" charset="0"/>
              </a:rPr>
              <a:t>obed po dvoch a večer po</a:t>
            </a:r>
          </a:p>
          <a:p>
            <a:r>
              <a:rPr lang="sk-SK" sz="2000" i="1" dirty="0" smtClean="0">
                <a:latin typeface="Comic Sans MS" pitchFamily="66" charset="0"/>
              </a:rPr>
              <a:t>troch. Čo je to?</a:t>
            </a:r>
            <a:endParaRPr lang="sk-SK" i="1" dirty="0">
              <a:latin typeface="Comic Sans MS" pitchFamily="66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8153400" y="3733800"/>
            <a:ext cx="5334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latin typeface="Comic Sans MS" pitchFamily="66" charset="0"/>
              </a:rPr>
              <a:t>?</a:t>
            </a:r>
            <a:endParaRPr lang="sk-SK" sz="2000" b="1" dirty="0"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2514600" cy="239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 descr="Informácie o platbách za stravu v MŠ | borodac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19200"/>
            <a:ext cx="2402399" cy="1981200"/>
          </a:xfrm>
          <a:prstGeom prst="rect">
            <a:avLst/>
          </a:prstGeom>
          <a:noFill/>
        </p:spPr>
      </p:pic>
      <p:pic>
        <p:nvPicPr>
          <p:cNvPr id="17414" name="Picture 6" descr="Učitel Člověk Kreslený Film - Vektorová grafika zdarma na Pix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724400"/>
            <a:ext cx="952500" cy="1905000"/>
          </a:xfrm>
          <a:prstGeom prst="rect">
            <a:avLst/>
          </a:prstGeom>
          <a:noFill/>
        </p:spPr>
      </p:pic>
      <p:pic>
        <p:nvPicPr>
          <p:cNvPr id="17416" name="Picture 8" descr="Hamburger Fast Food Výživa - Obrázek zdarma na Pixab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752600"/>
            <a:ext cx="1889125" cy="188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29718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38200"/>
            <a:ext cx="2957016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38600"/>
            <a:ext cx="2514600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7200"/>
            <a:ext cx="3124200" cy="20026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GastroTrend - Rubriky/články - pivo - Češi nejraději k obědu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2362064" cy="15378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Šesťuholník 11"/>
          <p:cNvSpPr/>
          <p:nvPr/>
        </p:nvSpPr>
        <p:spPr>
          <a:xfrm>
            <a:off x="152400" y="228600"/>
            <a:ext cx="2743200" cy="45720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>
                <a:latin typeface="Comic Sans MS" pitchFamily="66" charset="0"/>
              </a:rPr>
              <a:t>Zdravý obed</a:t>
            </a:r>
            <a:endParaRPr lang="sk-SK" sz="2000" b="1" i="1" dirty="0">
              <a:latin typeface="Comic Sans MS" pitchFamily="66" charset="0"/>
            </a:endParaRPr>
          </a:p>
        </p:txBody>
      </p:sp>
      <p:sp>
        <p:nvSpPr>
          <p:cNvPr id="13" name="Oblak 12"/>
          <p:cNvSpPr/>
          <p:nvPr/>
        </p:nvSpPr>
        <p:spPr>
          <a:xfrm rot="447721">
            <a:off x="2508856" y="738035"/>
            <a:ext cx="2057400" cy="12192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Polievka </a:t>
            </a:r>
            <a:r>
              <a:rPr lang="sk-SK" sz="2000" b="1" i="1" dirty="0" err="1" smtClean="0"/>
              <a:t>hokkaido</a:t>
            </a:r>
            <a:endParaRPr lang="sk-SK" sz="2000" b="1" i="1" dirty="0"/>
          </a:p>
        </p:txBody>
      </p:sp>
      <p:sp>
        <p:nvSpPr>
          <p:cNvPr id="14" name="Oblak 13"/>
          <p:cNvSpPr/>
          <p:nvPr/>
        </p:nvSpPr>
        <p:spPr>
          <a:xfrm rot="447721">
            <a:off x="2355092" y="5489451"/>
            <a:ext cx="2379508" cy="12192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Paradajková polievka</a:t>
            </a:r>
            <a:endParaRPr lang="sk-SK" sz="2000" b="1" i="1" dirty="0"/>
          </a:p>
        </p:txBody>
      </p:sp>
      <p:sp>
        <p:nvSpPr>
          <p:cNvPr id="15" name="Oblak 14"/>
          <p:cNvSpPr/>
          <p:nvPr/>
        </p:nvSpPr>
        <p:spPr>
          <a:xfrm rot="447721">
            <a:off x="6852256" y="280834"/>
            <a:ext cx="2057400" cy="12192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Špagety</a:t>
            </a:r>
            <a:endParaRPr lang="sk-SK" sz="2000" b="1" i="1" dirty="0"/>
          </a:p>
        </p:txBody>
      </p:sp>
      <p:sp>
        <p:nvSpPr>
          <p:cNvPr id="16" name="Oblak 15"/>
          <p:cNvSpPr/>
          <p:nvPr/>
        </p:nvSpPr>
        <p:spPr>
          <a:xfrm rot="447721">
            <a:off x="7016143" y="3024033"/>
            <a:ext cx="2057400" cy="12192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Rezeň v </a:t>
            </a:r>
            <a:r>
              <a:rPr lang="sk-SK" sz="2000" b="1" i="1" dirty="0" err="1" smtClean="0"/>
              <a:t>trojobale</a:t>
            </a:r>
            <a:endParaRPr lang="sk-SK" sz="2000" b="1" i="1" dirty="0"/>
          </a:p>
        </p:txBody>
      </p:sp>
    </p:spTree>
    <p:extLst>
      <p:ext uri="{BB962C8B-B14F-4D97-AF65-F5344CB8AC3E}">
        <p14:creationId xmlns:p14="http://schemas.microsoft.com/office/powerpoint/2010/main" val="37095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ĺžnik 9"/>
          <p:cNvSpPr/>
          <p:nvPr/>
        </p:nvSpPr>
        <p:spPr>
          <a:xfrm>
            <a:off x="4419600" y="3048000"/>
            <a:ext cx="4572000" cy="3429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4574262" y="3200400"/>
            <a:ext cx="449353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omic Sans MS" pitchFamily="66" charset="0"/>
              </a:rPr>
              <a:t>Popoludnie si užívame v Školskom </a:t>
            </a:r>
          </a:p>
          <a:p>
            <a:r>
              <a:rPr lang="sk-SK" sz="2000" dirty="0" smtClean="0">
                <a:latin typeface="Comic Sans MS" pitchFamily="66" charset="0"/>
              </a:rPr>
              <a:t>klube detí. Pani vychovávateľky</a:t>
            </a:r>
          </a:p>
          <a:p>
            <a:r>
              <a:rPr lang="sk-SK" sz="2000" dirty="0" smtClean="0">
                <a:latin typeface="Comic Sans MS" pitchFamily="66" charset="0"/>
              </a:rPr>
              <a:t>pre nás pripravia každý deň </a:t>
            </a:r>
          </a:p>
          <a:p>
            <a:r>
              <a:rPr lang="sk-SK" sz="2000" dirty="0" smtClean="0">
                <a:latin typeface="Comic Sans MS" pitchFamily="66" charset="0"/>
              </a:rPr>
              <a:t>zábavný program. Súčasťou </a:t>
            </a:r>
          </a:p>
          <a:p>
            <a:r>
              <a:rPr lang="sk-SK" sz="2000" dirty="0" smtClean="0">
                <a:latin typeface="Comic Sans MS" pitchFamily="66" charset="0"/>
              </a:rPr>
              <a:t>popoludnia je aj príprava na ďalší </a:t>
            </a:r>
          </a:p>
          <a:p>
            <a:r>
              <a:rPr lang="sk-SK" sz="2000" dirty="0" smtClean="0">
                <a:latin typeface="Comic Sans MS" pitchFamily="66" charset="0"/>
              </a:rPr>
              <a:t>deň v škole. Po spravení si úloh, </a:t>
            </a:r>
          </a:p>
          <a:p>
            <a:r>
              <a:rPr lang="sk-SK" sz="2000" dirty="0" smtClean="0">
                <a:latin typeface="Comic Sans MS" pitchFamily="66" charset="0"/>
              </a:rPr>
              <a:t>je pre naše telo veľmi vhodné, aby </a:t>
            </a:r>
          </a:p>
          <a:p>
            <a:r>
              <a:rPr lang="sk-SK" sz="2000" dirty="0" smtClean="0">
                <a:latin typeface="Comic Sans MS" pitchFamily="66" charset="0"/>
              </a:rPr>
              <a:t>sme zvyšok popoludnia strávili vonku</a:t>
            </a:r>
          </a:p>
          <a:p>
            <a:r>
              <a:rPr lang="sk-SK" sz="2000" dirty="0" smtClean="0">
                <a:latin typeface="Comic Sans MS" pitchFamily="66" charset="0"/>
              </a:rPr>
              <a:t>s kamarátmi. Tí lenivejší ocenia aj </a:t>
            </a:r>
          </a:p>
          <a:p>
            <a:r>
              <a:rPr lang="sk-SK" sz="2000" dirty="0" smtClean="0">
                <a:latin typeface="Comic Sans MS" pitchFamily="66" charset="0"/>
              </a:rPr>
              <a:t>širokú škálu programov </a:t>
            </a:r>
            <a:r>
              <a:rPr lang="sk-SK" sz="2000" dirty="0">
                <a:latin typeface="Comic Sans MS" pitchFamily="66" charset="0"/>
              </a:rPr>
              <a:t>v</a:t>
            </a:r>
            <a:r>
              <a:rPr lang="sk-SK" sz="2000" dirty="0" smtClean="0">
                <a:latin typeface="Comic Sans MS" pitchFamily="66" charset="0"/>
              </a:rPr>
              <a:t> TV.</a:t>
            </a:r>
          </a:p>
        </p:txBody>
      </p:sp>
      <p:sp>
        <p:nvSpPr>
          <p:cNvPr id="6" name="Šesťuholník 5"/>
          <p:cNvSpPr/>
          <p:nvPr/>
        </p:nvSpPr>
        <p:spPr>
          <a:xfrm>
            <a:off x="381000" y="152400"/>
            <a:ext cx="8458200" cy="685800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i="1" dirty="0" smtClean="0">
                <a:latin typeface="Comic Sans MS" pitchFamily="66" charset="0"/>
              </a:rPr>
              <a:t>P O P O L U D N I E</a:t>
            </a:r>
            <a:endParaRPr lang="sk-SK" sz="3600" b="1" i="1" dirty="0"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6200" y="3886200"/>
            <a:ext cx="3260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omic Sans MS" pitchFamily="66" charset="0"/>
              </a:rPr>
              <a:t>Ja som už raz taká. Pred </a:t>
            </a:r>
          </a:p>
          <a:p>
            <a:r>
              <a:rPr lang="sk-SK" sz="2000" dirty="0" smtClean="0">
                <a:latin typeface="Comic Sans MS" pitchFamily="66" charset="0"/>
              </a:rPr>
              <a:t>tebou nebočím. Čím lepšie</a:t>
            </a:r>
          </a:p>
          <a:p>
            <a:r>
              <a:rPr lang="sk-SK" sz="2000" dirty="0" smtClean="0">
                <a:latin typeface="Comic Sans MS" pitchFamily="66" charset="0"/>
              </a:rPr>
              <a:t>ma kopneš, tým vyššie </a:t>
            </a:r>
          </a:p>
          <a:p>
            <a:r>
              <a:rPr lang="sk-SK" sz="2000" dirty="0" smtClean="0">
                <a:latin typeface="Comic Sans MS" pitchFamily="66" charset="0"/>
              </a:rPr>
              <a:t>vyskočím...</a:t>
            </a:r>
            <a:endParaRPr lang="sk-SK" i="1" dirty="0">
              <a:latin typeface="Comic Sans MS" pitchFamily="66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3581400" y="4038600"/>
            <a:ext cx="5334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latin typeface="Comic Sans MS" pitchFamily="66" charset="0"/>
              </a:rPr>
              <a:t>?</a:t>
            </a:r>
            <a:endParaRPr lang="sk-SK" sz="20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189677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16872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12001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676400"/>
            <a:ext cx="212463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029200"/>
            <a:ext cx="130642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mojavyziva.sk/wp-content/uploads/2017/11/losos_olovr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913533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s://www.mojavyziva.sk/wp-content/uploads/2017/11/losos_vajcia_olovr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768586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s://www.mojavyziva.sk/wp-content/uploads/2017/11/salat_olovra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3913532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Šesťuholník 8"/>
          <p:cNvSpPr/>
          <p:nvPr/>
        </p:nvSpPr>
        <p:spPr>
          <a:xfrm>
            <a:off x="152400" y="228600"/>
            <a:ext cx="27432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>
                <a:latin typeface="Comic Sans MS" pitchFamily="66" charset="0"/>
              </a:rPr>
              <a:t>Olovrant</a:t>
            </a:r>
            <a:endParaRPr lang="sk-SK" sz="2000" b="1" i="1" dirty="0">
              <a:latin typeface="Comic Sans MS" pitchFamily="66" charset="0"/>
            </a:endParaRPr>
          </a:p>
        </p:txBody>
      </p:sp>
      <p:sp>
        <p:nvSpPr>
          <p:cNvPr id="10" name="Oblak 9"/>
          <p:cNvSpPr/>
          <p:nvPr/>
        </p:nvSpPr>
        <p:spPr>
          <a:xfrm rot="447721">
            <a:off x="2812292" y="606549"/>
            <a:ext cx="2379508" cy="12192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Losos s jogurtovým </a:t>
            </a:r>
            <a:r>
              <a:rPr lang="sk-SK" sz="2000" b="1" i="1" dirty="0" err="1" smtClean="0"/>
              <a:t>dresingom</a:t>
            </a:r>
            <a:endParaRPr lang="sk-SK" sz="2000" b="1" i="1" dirty="0"/>
          </a:p>
        </p:txBody>
      </p:sp>
      <p:sp>
        <p:nvSpPr>
          <p:cNvPr id="11" name="Oblak 10"/>
          <p:cNvSpPr/>
          <p:nvPr/>
        </p:nvSpPr>
        <p:spPr>
          <a:xfrm rot="447721">
            <a:off x="6695399" y="1368549"/>
            <a:ext cx="2379508" cy="12192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Miešané vajíčka</a:t>
            </a:r>
            <a:endParaRPr lang="sk-SK" sz="2000" b="1" i="1" dirty="0"/>
          </a:p>
        </p:txBody>
      </p:sp>
      <p:sp>
        <p:nvSpPr>
          <p:cNvPr id="12" name="Oblak 11"/>
          <p:cNvSpPr/>
          <p:nvPr/>
        </p:nvSpPr>
        <p:spPr>
          <a:xfrm rot="447721">
            <a:off x="3726692" y="4416550"/>
            <a:ext cx="2379508" cy="12192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/>
              <a:t>Miešaný šalát</a:t>
            </a:r>
            <a:endParaRPr lang="sk-SK" sz="2000" b="1" i="1" dirty="0"/>
          </a:p>
        </p:txBody>
      </p:sp>
    </p:spTree>
    <p:extLst>
      <p:ext uri="{BB962C8B-B14F-4D97-AF65-F5344CB8AC3E}">
        <p14:creationId xmlns:p14="http://schemas.microsoft.com/office/powerpoint/2010/main" val="8375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555</Words>
  <Application>Microsoft Office PowerPoint</Application>
  <PresentationFormat>Prezentácia na obrazovke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Samuel Steiner</dc:creator>
  <cp:lastModifiedBy>Mária</cp:lastModifiedBy>
  <cp:revision>39</cp:revision>
  <dcterms:created xsi:type="dcterms:W3CDTF">2020-04-17T18:44:09Z</dcterms:created>
  <dcterms:modified xsi:type="dcterms:W3CDTF">2020-04-29T13:02:17Z</dcterms:modified>
</cp:coreProperties>
</file>